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sldIdLst>
    <p:sldId id="266" r:id="rId2"/>
    <p:sldId id="270" r:id="rId3"/>
    <p:sldId id="2145706381" r:id="rId4"/>
    <p:sldId id="2145706380" r:id="rId5"/>
    <p:sldId id="302" r:id="rId6"/>
    <p:sldId id="312" r:id="rId7"/>
    <p:sldId id="313" r:id="rId8"/>
    <p:sldId id="310" r:id="rId9"/>
    <p:sldId id="282" r:id="rId10"/>
    <p:sldId id="301" r:id="rId11"/>
    <p:sldId id="1984" r:id="rId12"/>
    <p:sldId id="2002" r:id="rId13"/>
    <p:sldId id="1979" r:id="rId14"/>
    <p:sldId id="2000" r:id="rId15"/>
    <p:sldId id="456" r:id="rId16"/>
    <p:sldId id="457" r:id="rId17"/>
    <p:sldId id="259" r:id="rId18"/>
    <p:sldId id="257" r:id="rId19"/>
    <p:sldId id="260" r:id="rId20"/>
    <p:sldId id="258" r:id="rId21"/>
    <p:sldId id="268" r:id="rId22"/>
    <p:sldId id="272" r:id="rId23"/>
    <p:sldId id="262" r:id="rId24"/>
    <p:sldId id="274" r:id="rId25"/>
    <p:sldId id="263" r:id="rId26"/>
    <p:sldId id="1997" r:id="rId27"/>
    <p:sldId id="2145706379" r:id="rId28"/>
    <p:sldId id="21457063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84"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E354D-E0EE-41FA-A043-491F3D8741C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0706152-9AC9-4624-87AB-76DF15AD424B}">
      <dgm:prSet custT="1"/>
      <dgm:spPr/>
      <dgm:t>
        <a:bodyPr/>
        <a:lstStyle/>
        <a:p>
          <a:pPr>
            <a:lnSpc>
              <a:spcPct val="100000"/>
            </a:lnSpc>
          </a:pPr>
          <a:r>
            <a:rPr lang="en-US" sz="2800" b="1" dirty="0"/>
            <a:t>Problem</a:t>
          </a:r>
          <a:r>
            <a:rPr lang="en-US" sz="2800" dirty="0"/>
            <a:t> :</a:t>
          </a:r>
          <a:r>
            <a:rPr lang="en-NA" sz="2800" dirty="0"/>
            <a:t> </a:t>
          </a:r>
          <a:r>
            <a:rPr lang="en-US" sz="2800" dirty="0"/>
            <a:t> Inadequacies of current conservation financing models;</a:t>
          </a:r>
          <a:r>
            <a:rPr lang="en-NA" sz="2800" dirty="0"/>
            <a:t> climate change,</a:t>
          </a:r>
          <a:r>
            <a:rPr lang="en-US" sz="2800" dirty="0"/>
            <a:t> not enough getting to the wildlife stewards</a:t>
          </a:r>
          <a:r>
            <a:rPr lang="en-NA" sz="2800" dirty="0"/>
            <a:t>, </a:t>
          </a:r>
          <a:endParaRPr lang="en-US" sz="2800" dirty="0"/>
        </a:p>
      </dgm:t>
    </dgm:pt>
    <dgm:pt modelId="{3B848BF9-8CB9-45EB-B1B0-9B6156D2CC23}" type="sibTrans" cxnId="{CE591667-A5B4-41F3-B774-64CBADDFB04F}">
      <dgm:prSet/>
      <dgm:spPr/>
      <dgm:t>
        <a:bodyPr/>
        <a:lstStyle/>
        <a:p>
          <a:endParaRPr lang="en-US" sz="2800"/>
        </a:p>
      </dgm:t>
    </dgm:pt>
    <dgm:pt modelId="{6CE4D600-11C7-45FE-B7E9-48E0FD4914D2}" type="parTrans" cxnId="{CE591667-A5B4-41F3-B774-64CBADDFB04F}">
      <dgm:prSet/>
      <dgm:spPr/>
      <dgm:t>
        <a:bodyPr/>
        <a:lstStyle/>
        <a:p>
          <a:endParaRPr lang="en-US" sz="2800"/>
        </a:p>
      </dgm:t>
    </dgm:pt>
    <dgm:pt modelId="{C6017F24-06EC-4E52-B0BB-BF4EA7968C0D}">
      <dgm:prSet custT="1"/>
      <dgm:spPr/>
      <dgm:t>
        <a:bodyPr/>
        <a:lstStyle/>
        <a:p>
          <a:pPr>
            <a:lnSpc>
              <a:spcPct val="100000"/>
            </a:lnSpc>
          </a:pPr>
          <a:endParaRPr lang="en-US" sz="2800" dirty="0"/>
        </a:p>
      </dgm:t>
    </dgm:pt>
    <dgm:pt modelId="{5C28807A-CD11-4BDE-BFE3-4507030948E9}" type="sibTrans" cxnId="{A05C21BB-E262-4859-AEE7-A5BD93CDA810}">
      <dgm:prSet/>
      <dgm:spPr/>
      <dgm:t>
        <a:bodyPr/>
        <a:lstStyle/>
        <a:p>
          <a:endParaRPr lang="en-US" sz="2800"/>
        </a:p>
      </dgm:t>
    </dgm:pt>
    <dgm:pt modelId="{D9B194E2-5F9D-4B6C-820E-3DA3B9C24A26}" type="parTrans" cxnId="{A05C21BB-E262-4859-AEE7-A5BD93CDA810}">
      <dgm:prSet/>
      <dgm:spPr/>
      <dgm:t>
        <a:bodyPr/>
        <a:lstStyle/>
        <a:p>
          <a:endParaRPr lang="en-US" sz="2800"/>
        </a:p>
      </dgm:t>
    </dgm:pt>
    <dgm:pt modelId="{7620B37C-EA57-4FA6-BC0C-321B509D7821}">
      <dgm:prSet custT="1"/>
      <dgm:spPr/>
      <dgm:t>
        <a:bodyPr/>
        <a:lstStyle/>
        <a:p>
          <a:pPr>
            <a:lnSpc>
              <a:spcPct val="100000"/>
            </a:lnSpc>
          </a:pPr>
          <a:r>
            <a:rPr lang="en-US" sz="2800" b="1" dirty="0"/>
            <a:t>Resulting in</a:t>
          </a:r>
          <a:r>
            <a:rPr lang="en-US" sz="2800" dirty="0"/>
            <a:t>;  diminishing biodiversity and increasing global economic and financial pressures.  </a:t>
          </a:r>
        </a:p>
      </dgm:t>
    </dgm:pt>
    <dgm:pt modelId="{03BE4962-FEEF-426A-963A-4DA80EBD3BF8}" type="sibTrans" cxnId="{36F3198B-0AC5-4B0F-A866-FF13989F957E}">
      <dgm:prSet/>
      <dgm:spPr/>
      <dgm:t>
        <a:bodyPr/>
        <a:lstStyle/>
        <a:p>
          <a:endParaRPr lang="en-US" sz="2800"/>
        </a:p>
      </dgm:t>
    </dgm:pt>
    <dgm:pt modelId="{F0C68DF9-7889-46AE-B431-C97EE3ECB691}" type="parTrans" cxnId="{36F3198B-0AC5-4B0F-A866-FF13989F957E}">
      <dgm:prSet/>
      <dgm:spPr/>
      <dgm:t>
        <a:bodyPr/>
        <a:lstStyle/>
        <a:p>
          <a:endParaRPr lang="en-US" sz="2800"/>
        </a:p>
      </dgm:t>
    </dgm:pt>
    <dgm:pt modelId="{AEF00CCC-6798-4A06-B10E-957C675415EF}">
      <dgm:prSet custT="1"/>
      <dgm:spPr/>
      <dgm:t>
        <a:bodyPr/>
        <a:lstStyle/>
        <a:p>
          <a:pPr>
            <a:lnSpc>
              <a:spcPct val="100000"/>
            </a:lnSpc>
          </a:pPr>
          <a:r>
            <a:rPr lang="en-US" sz="2800" b="1" dirty="0"/>
            <a:t>A solution</a:t>
          </a:r>
          <a:r>
            <a:rPr lang="en-US" sz="2800" dirty="0"/>
            <a:t>: Pay </a:t>
          </a:r>
          <a:r>
            <a:rPr lang="en-US" sz="2800" b="1" dirty="0"/>
            <a:t>directly</a:t>
          </a:r>
          <a:r>
            <a:rPr lang="en-US" sz="2800" dirty="0"/>
            <a:t> to the wildlife stewards for </a:t>
          </a:r>
          <a:r>
            <a:rPr lang="en-US" sz="2800" b="1" dirty="0"/>
            <a:t>verifiable biodiversity results </a:t>
          </a:r>
        </a:p>
      </dgm:t>
    </dgm:pt>
    <dgm:pt modelId="{F120877B-999A-40D5-9A05-F53A26EC9D2A}" type="sibTrans" cxnId="{5C1D82A8-ECD1-496F-96B1-FD5E597256C5}">
      <dgm:prSet/>
      <dgm:spPr/>
      <dgm:t>
        <a:bodyPr/>
        <a:lstStyle/>
        <a:p>
          <a:endParaRPr lang="en-US" sz="2800"/>
        </a:p>
      </dgm:t>
    </dgm:pt>
    <dgm:pt modelId="{23C791DE-4F80-45A2-B31E-1AACEE308CEC}" type="parTrans" cxnId="{5C1D82A8-ECD1-496F-96B1-FD5E597256C5}">
      <dgm:prSet/>
      <dgm:spPr/>
      <dgm:t>
        <a:bodyPr/>
        <a:lstStyle/>
        <a:p>
          <a:endParaRPr lang="en-US" sz="2800"/>
        </a:p>
      </dgm:t>
    </dgm:pt>
    <dgm:pt modelId="{45474E11-3404-4820-9EAB-156A26C07EB1}" type="pres">
      <dgm:prSet presAssocID="{12CE354D-E0EE-41FA-A043-491F3D8741C9}" presName="root" presStyleCnt="0">
        <dgm:presLayoutVars>
          <dgm:dir/>
          <dgm:resizeHandles val="exact"/>
        </dgm:presLayoutVars>
      </dgm:prSet>
      <dgm:spPr/>
    </dgm:pt>
    <dgm:pt modelId="{05B43FA6-C8FD-45D8-8770-6109A6204116}" type="pres">
      <dgm:prSet presAssocID="{A0706152-9AC9-4624-87AB-76DF15AD424B}" presName="compNode" presStyleCnt="0"/>
      <dgm:spPr/>
    </dgm:pt>
    <dgm:pt modelId="{7D97979A-7D3F-4267-86DC-CB22D938021C}" type="pres">
      <dgm:prSet presAssocID="{A0706152-9AC9-4624-87AB-76DF15AD424B}" presName="bgRect" presStyleLbl="bgShp" presStyleIdx="0" presStyleCnt="3" custLinFactNeighborX="2748"/>
      <dgm:spPr/>
    </dgm:pt>
    <dgm:pt modelId="{67D2ECCD-F06C-4A9A-847C-BB06D9560994}" type="pres">
      <dgm:prSet presAssocID="{A0706152-9AC9-4624-87AB-76DF15AD42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uro"/>
        </a:ext>
      </dgm:extLst>
    </dgm:pt>
    <dgm:pt modelId="{5E53369B-3A82-46A7-927B-4C4B8C7403F1}" type="pres">
      <dgm:prSet presAssocID="{A0706152-9AC9-4624-87AB-76DF15AD424B}" presName="spaceRect" presStyleCnt="0"/>
      <dgm:spPr/>
    </dgm:pt>
    <dgm:pt modelId="{A4E55423-3D49-4336-B152-7FFC021D852E}" type="pres">
      <dgm:prSet presAssocID="{A0706152-9AC9-4624-87AB-76DF15AD424B}" presName="parTx" presStyleLbl="revTx" presStyleIdx="0" presStyleCnt="4" custScaleX="107386" custLinFactNeighborX="34625">
        <dgm:presLayoutVars>
          <dgm:chMax val="0"/>
          <dgm:chPref val="0"/>
        </dgm:presLayoutVars>
      </dgm:prSet>
      <dgm:spPr/>
    </dgm:pt>
    <dgm:pt modelId="{58CD0030-0B4C-47A2-A1C8-83FBD3FB7C1E}" type="pres">
      <dgm:prSet presAssocID="{3B848BF9-8CB9-45EB-B1B0-9B6156D2CC23}" presName="sibTrans" presStyleCnt="0"/>
      <dgm:spPr/>
    </dgm:pt>
    <dgm:pt modelId="{9BFF052B-82F2-4340-8CBA-2E52891317F3}" type="pres">
      <dgm:prSet presAssocID="{7620B37C-EA57-4FA6-BC0C-321B509D7821}" presName="compNode" presStyleCnt="0"/>
      <dgm:spPr/>
    </dgm:pt>
    <dgm:pt modelId="{B6F6312D-8499-4F2D-A7E3-9224DFE324A2}" type="pres">
      <dgm:prSet presAssocID="{7620B37C-EA57-4FA6-BC0C-321B509D7821}" presName="bgRect" presStyleLbl="bgShp" presStyleIdx="1" presStyleCnt="3" custLinFactNeighborX="2873"/>
      <dgm:spPr/>
    </dgm:pt>
    <dgm:pt modelId="{4C83B0E0-0F21-499D-A343-BF3BA9802910}" type="pres">
      <dgm:prSet presAssocID="{7620B37C-EA57-4FA6-BC0C-321B509D78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rest scene"/>
        </a:ext>
      </dgm:extLst>
    </dgm:pt>
    <dgm:pt modelId="{325F2F60-28C9-4AA2-BCEB-C80C48FC70F1}" type="pres">
      <dgm:prSet presAssocID="{7620B37C-EA57-4FA6-BC0C-321B509D7821}" presName="spaceRect" presStyleCnt="0"/>
      <dgm:spPr/>
    </dgm:pt>
    <dgm:pt modelId="{5D3342CD-1B8D-4D2E-BD0F-97FAC2EE2610}" type="pres">
      <dgm:prSet presAssocID="{7620B37C-EA57-4FA6-BC0C-321B509D7821}" presName="parTx" presStyleLbl="revTx" presStyleIdx="1" presStyleCnt="4">
        <dgm:presLayoutVars>
          <dgm:chMax val="0"/>
          <dgm:chPref val="0"/>
        </dgm:presLayoutVars>
      </dgm:prSet>
      <dgm:spPr/>
    </dgm:pt>
    <dgm:pt modelId="{D87893FC-8A4C-4DD0-BE3A-B4C321B9BF3A}" type="pres">
      <dgm:prSet presAssocID="{03BE4962-FEEF-426A-963A-4DA80EBD3BF8}" presName="sibTrans" presStyleCnt="0"/>
      <dgm:spPr/>
    </dgm:pt>
    <dgm:pt modelId="{610CD968-D8DD-4971-BCD9-A140582A073A}" type="pres">
      <dgm:prSet presAssocID="{AEF00CCC-6798-4A06-B10E-957C675415EF}" presName="compNode" presStyleCnt="0"/>
      <dgm:spPr/>
    </dgm:pt>
    <dgm:pt modelId="{6F491C15-FD97-4B7F-BF54-36940036F63C}" type="pres">
      <dgm:prSet presAssocID="{AEF00CCC-6798-4A06-B10E-957C675415EF}" presName="bgRect" presStyleLbl="bgShp" presStyleIdx="2" presStyleCnt="3" custScaleX="100000" custLinFactNeighborX="-2750" custLinFactNeighborY="-2235"/>
      <dgm:spPr/>
    </dgm:pt>
    <dgm:pt modelId="{E94835AB-52EF-4817-A51B-06747CB1E61D}" type="pres">
      <dgm:prSet presAssocID="{AEF00CCC-6798-4A06-B10E-957C675415EF}" presName="iconRect" presStyleLbl="node1" presStyleIdx="2" presStyleCnt="3" custLinFactX="-2638" custLinFactNeighborX="-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C3A5B43F-B731-4C63-AA37-72D9DF2684CA}" type="pres">
      <dgm:prSet presAssocID="{AEF00CCC-6798-4A06-B10E-957C675415EF}" presName="spaceRect" presStyleCnt="0"/>
      <dgm:spPr/>
    </dgm:pt>
    <dgm:pt modelId="{67FB09EC-1C0C-4821-8900-A421E306144D}" type="pres">
      <dgm:prSet presAssocID="{AEF00CCC-6798-4A06-B10E-957C675415EF}" presName="parTx" presStyleLbl="revTx" presStyleIdx="2" presStyleCnt="4" custScaleX="179424" custLinFactNeighborX="27163" custLinFactNeighborY="-2235">
        <dgm:presLayoutVars>
          <dgm:chMax val="0"/>
          <dgm:chPref val="0"/>
        </dgm:presLayoutVars>
      </dgm:prSet>
      <dgm:spPr/>
    </dgm:pt>
    <dgm:pt modelId="{430F0A39-F0B5-4164-93BC-470E4365651B}" type="pres">
      <dgm:prSet presAssocID="{AEF00CCC-6798-4A06-B10E-957C675415EF}" presName="desTx" presStyleLbl="revTx" presStyleIdx="3" presStyleCnt="4">
        <dgm:presLayoutVars/>
      </dgm:prSet>
      <dgm:spPr/>
    </dgm:pt>
  </dgm:ptLst>
  <dgm:cxnLst>
    <dgm:cxn modelId="{69FF5A10-CBA0-4D06-A5D3-CFAD11756D4F}" type="presOf" srcId="{AEF00CCC-6798-4A06-B10E-957C675415EF}" destId="{67FB09EC-1C0C-4821-8900-A421E306144D}" srcOrd="0" destOrd="0" presId="urn:microsoft.com/office/officeart/2018/2/layout/IconVerticalSolidList"/>
    <dgm:cxn modelId="{717E2641-DE9B-4D41-B699-11EAFEA69454}" type="presOf" srcId="{7620B37C-EA57-4FA6-BC0C-321B509D7821}" destId="{5D3342CD-1B8D-4D2E-BD0F-97FAC2EE2610}" srcOrd="0" destOrd="0" presId="urn:microsoft.com/office/officeart/2018/2/layout/IconVerticalSolidList"/>
    <dgm:cxn modelId="{CE591667-A5B4-41F3-B774-64CBADDFB04F}" srcId="{12CE354D-E0EE-41FA-A043-491F3D8741C9}" destId="{A0706152-9AC9-4624-87AB-76DF15AD424B}" srcOrd="0" destOrd="0" parTransId="{6CE4D600-11C7-45FE-B7E9-48E0FD4914D2}" sibTransId="{3B848BF9-8CB9-45EB-B1B0-9B6156D2CC23}"/>
    <dgm:cxn modelId="{92595D69-8C14-4B2C-A614-6BA3A0E63E86}" type="presOf" srcId="{12CE354D-E0EE-41FA-A043-491F3D8741C9}" destId="{45474E11-3404-4820-9EAB-156A26C07EB1}" srcOrd="0" destOrd="0" presId="urn:microsoft.com/office/officeart/2018/2/layout/IconVerticalSolidList"/>
    <dgm:cxn modelId="{E2498F7C-30E1-4B55-99AF-4C2A2242D1A7}" type="presOf" srcId="{C6017F24-06EC-4E52-B0BB-BF4EA7968C0D}" destId="{430F0A39-F0B5-4164-93BC-470E4365651B}" srcOrd="0" destOrd="0" presId="urn:microsoft.com/office/officeart/2018/2/layout/IconVerticalSolidList"/>
    <dgm:cxn modelId="{36F3198B-0AC5-4B0F-A866-FF13989F957E}" srcId="{12CE354D-E0EE-41FA-A043-491F3D8741C9}" destId="{7620B37C-EA57-4FA6-BC0C-321B509D7821}" srcOrd="1" destOrd="0" parTransId="{F0C68DF9-7889-46AE-B431-C97EE3ECB691}" sibTransId="{03BE4962-FEEF-426A-963A-4DA80EBD3BF8}"/>
    <dgm:cxn modelId="{6D32618C-4379-4285-9C9A-EE778D3B77FC}" type="presOf" srcId="{A0706152-9AC9-4624-87AB-76DF15AD424B}" destId="{A4E55423-3D49-4336-B152-7FFC021D852E}" srcOrd="0" destOrd="0" presId="urn:microsoft.com/office/officeart/2018/2/layout/IconVerticalSolidList"/>
    <dgm:cxn modelId="{5C1D82A8-ECD1-496F-96B1-FD5E597256C5}" srcId="{12CE354D-E0EE-41FA-A043-491F3D8741C9}" destId="{AEF00CCC-6798-4A06-B10E-957C675415EF}" srcOrd="2" destOrd="0" parTransId="{23C791DE-4F80-45A2-B31E-1AACEE308CEC}" sibTransId="{F120877B-999A-40D5-9A05-F53A26EC9D2A}"/>
    <dgm:cxn modelId="{A05C21BB-E262-4859-AEE7-A5BD93CDA810}" srcId="{AEF00CCC-6798-4A06-B10E-957C675415EF}" destId="{C6017F24-06EC-4E52-B0BB-BF4EA7968C0D}" srcOrd="0" destOrd="0" parTransId="{D9B194E2-5F9D-4B6C-820E-3DA3B9C24A26}" sibTransId="{5C28807A-CD11-4BDE-BFE3-4507030948E9}"/>
    <dgm:cxn modelId="{698A280F-5823-45B2-9BFA-EE4F23D7F3A0}" type="presParOf" srcId="{45474E11-3404-4820-9EAB-156A26C07EB1}" destId="{05B43FA6-C8FD-45D8-8770-6109A6204116}" srcOrd="0" destOrd="0" presId="urn:microsoft.com/office/officeart/2018/2/layout/IconVerticalSolidList"/>
    <dgm:cxn modelId="{6C95A7E0-63E1-4067-AB1C-33E0E9B3DC17}" type="presParOf" srcId="{05B43FA6-C8FD-45D8-8770-6109A6204116}" destId="{7D97979A-7D3F-4267-86DC-CB22D938021C}" srcOrd="0" destOrd="0" presId="urn:microsoft.com/office/officeart/2018/2/layout/IconVerticalSolidList"/>
    <dgm:cxn modelId="{CA47BFEA-30F2-4E73-9DED-2B7079A91A4F}" type="presParOf" srcId="{05B43FA6-C8FD-45D8-8770-6109A6204116}" destId="{67D2ECCD-F06C-4A9A-847C-BB06D9560994}" srcOrd="1" destOrd="0" presId="urn:microsoft.com/office/officeart/2018/2/layout/IconVerticalSolidList"/>
    <dgm:cxn modelId="{492AAC3F-A70E-4D32-873E-5507EAC69236}" type="presParOf" srcId="{05B43FA6-C8FD-45D8-8770-6109A6204116}" destId="{5E53369B-3A82-46A7-927B-4C4B8C7403F1}" srcOrd="2" destOrd="0" presId="urn:microsoft.com/office/officeart/2018/2/layout/IconVerticalSolidList"/>
    <dgm:cxn modelId="{834818D2-0EAD-4AC8-A4BA-3466B92030DF}" type="presParOf" srcId="{05B43FA6-C8FD-45D8-8770-6109A6204116}" destId="{A4E55423-3D49-4336-B152-7FFC021D852E}" srcOrd="3" destOrd="0" presId="urn:microsoft.com/office/officeart/2018/2/layout/IconVerticalSolidList"/>
    <dgm:cxn modelId="{E0295D73-2113-4554-86B9-30CC2AE97007}" type="presParOf" srcId="{45474E11-3404-4820-9EAB-156A26C07EB1}" destId="{58CD0030-0B4C-47A2-A1C8-83FBD3FB7C1E}" srcOrd="1" destOrd="0" presId="urn:microsoft.com/office/officeart/2018/2/layout/IconVerticalSolidList"/>
    <dgm:cxn modelId="{18D40BA0-89A7-4359-BDB7-53BCC807297F}" type="presParOf" srcId="{45474E11-3404-4820-9EAB-156A26C07EB1}" destId="{9BFF052B-82F2-4340-8CBA-2E52891317F3}" srcOrd="2" destOrd="0" presId="urn:microsoft.com/office/officeart/2018/2/layout/IconVerticalSolidList"/>
    <dgm:cxn modelId="{44E7D8F1-D799-45EC-8A23-CC0E1EFA0D7C}" type="presParOf" srcId="{9BFF052B-82F2-4340-8CBA-2E52891317F3}" destId="{B6F6312D-8499-4F2D-A7E3-9224DFE324A2}" srcOrd="0" destOrd="0" presId="urn:microsoft.com/office/officeart/2018/2/layout/IconVerticalSolidList"/>
    <dgm:cxn modelId="{04C0263C-B791-40E6-AA5B-B7D643E4CC78}" type="presParOf" srcId="{9BFF052B-82F2-4340-8CBA-2E52891317F3}" destId="{4C83B0E0-0F21-499D-A343-BF3BA9802910}" srcOrd="1" destOrd="0" presId="urn:microsoft.com/office/officeart/2018/2/layout/IconVerticalSolidList"/>
    <dgm:cxn modelId="{3E8E4782-4E9D-4320-9928-938033EBA39C}" type="presParOf" srcId="{9BFF052B-82F2-4340-8CBA-2E52891317F3}" destId="{325F2F60-28C9-4AA2-BCEB-C80C48FC70F1}" srcOrd="2" destOrd="0" presId="urn:microsoft.com/office/officeart/2018/2/layout/IconVerticalSolidList"/>
    <dgm:cxn modelId="{99576951-5D5F-4DAD-9A21-918AE53159AD}" type="presParOf" srcId="{9BFF052B-82F2-4340-8CBA-2E52891317F3}" destId="{5D3342CD-1B8D-4D2E-BD0F-97FAC2EE2610}" srcOrd="3" destOrd="0" presId="urn:microsoft.com/office/officeart/2018/2/layout/IconVerticalSolidList"/>
    <dgm:cxn modelId="{CC3B6A18-3153-4AE0-848B-DB5F11A35248}" type="presParOf" srcId="{45474E11-3404-4820-9EAB-156A26C07EB1}" destId="{D87893FC-8A4C-4DD0-BE3A-B4C321B9BF3A}" srcOrd="3" destOrd="0" presId="urn:microsoft.com/office/officeart/2018/2/layout/IconVerticalSolidList"/>
    <dgm:cxn modelId="{2C6D46FB-ED81-4110-B3C7-6FE23170A9A1}" type="presParOf" srcId="{45474E11-3404-4820-9EAB-156A26C07EB1}" destId="{610CD968-D8DD-4971-BCD9-A140582A073A}" srcOrd="4" destOrd="0" presId="urn:microsoft.com/office/officeart/2018/2/layout/IconVerticalSolidList"/>
    <dgm:cxn modelId="{F4CE0B64-7C34-4C0A-BE5A-A0852B0134AD}" type="presParOf" srcId="{610CD968-D8DD-4971-BCD9-A140582A073A}" destId="{6F491C15-FD97-4B7F-BF54-36940036F63C}" srcOrd="0" destOrd="0" presId="urn:microsoft.com/office/officeart/2018/2/layout/IconVerticalSolidList"/>
    <dgm:cxn modelId="{5F75C539-662E-42A9-BC3E-420086D60B18}" type="presParOf" srcId="{610CD968-D8DD-4971-BCD9-A140582A073A}" destId="{E94835AB-52EF-4817-A51B-06747CB1E61D}" srcOrd="1" destOrd="0" presId="urn:microsoft.com/office/officeart/2018/2/layout/IconVerticalSolidList"/>
    <dgm:cxn modelId="{C39D2680-C76F-4EE7-AE18-E9CA67B6D77E}" type="presParOf" srcId="{610CD968-D8DD-4971-BCD9-A140582A073A}" destId="{C3A5B43F-B731-4C63-AA37-72D9DF2684CA}" srcOrd="2" destOrd="0" presId="urn:microsoft.com/office/officeart/2018/2/layout/IconVerticalSolidList"/>
    <dgm:cxn modelId="{65850CEC-31D5-469E-99D9-4565DFBAD3B6}" type="presParOf" srcId="{610CD968-D8DD-4971-BCD9-A140582A073A}" destId="{67FB09EC-1C0C-4821-8900-A421E306144D}" srcOrd="3" destOrd="0" presId="urn:microsoft.com/office/officeart/2018/2/layout/IconVerticalSolidList"/>
    <dgm:cxn modelId="{55CAFC9D-E47D-4376-9B9D-7CC0CA0F30B4}" type="presParOf" srcId="{610CD968-D8DD-4971-BCD9-A140582A073A}" destId="{430F0A39-F0B5-4164-93BC-470E4365651B}" srcOrd="4" destOrd="0" presId="urn:microsoft.com/office/officeart/2018/2/layout/IconVerticalSolidList"/>
  </dgm:cxnLst>
  <dgm:bg>
    <a:solidFill>
      <a:schemeClr val="tx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7979A-7D3F-4267-86DC-CB22D938021C}">
      <dsp:nvSpPr>
        <dsp:cNvPr id="0" name=""/>
        <dsp:cNvSpPr/>
      </dsp:nvSpPr>
      <dsp:spPr>
        <a:xfrm>
          <a:off x="0" y="10731"/>
          <a:ext cx="12192000" cy="19281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2ECCD-F06C-4A9A-847C-BB06D9560994}">
      <dsp:nvSpPr>
        <dsp:cNvPr id="0" name=""/>
        <dsp:cNvSpPr/>
      </dsp:nvSpPr>
      <dsp:spPr>
        <a:xfrm>
          <a:off x="401534" y="444575"/>
          <a:ext cx="1060507" cy="1060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E55423-3D49-4336-B152-7FFC021D852E}">
      <dsp:nvSpPr>
        <dsp:cNvPr id="0" name=""/>
        <dsp:cNvSpPr/>
      </dsp:nvSpPr>
      <dsp:spPr>
        <a:xfrm>
          <a:off x="1677476" y="10731"/>
          <a:ext cx="10696267" cy="192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067" tIns="204067" rIns="204067" bIns="204067" numCol="1" spcCol="1270" anchor="ctr" anchorCtr="0">
          <a:noAutofit/>
        </a:bodyPr>
        <a:lstStyle/>
        <a:p>
          <a:pPr marL="0" lvl="0" indent="0" algn="l" defTabSz="1244600">
            <a:lnSpc>
              <a:spcPct val="100000"/>
            </a:lnSpc>
            <a:spcBef>
              <a:spcPct val="0"/>
            </a:spcBef>
            <a:spcAft>
              <a:spcPct val="35000"/>
            </a:spcAft>
            <a:buNone/>
          </a:pPr>
          <a:r>
            <a:rPr lang="en-US" sz="2800" b="1" kern="1200" dirty="0"/>
            <a:t>Problem</a:t>
          </a:r>
          <a:r>
            <a:rPr lang="en-US" sz="2800" kern="1200" dirty="0"/>
            <a:t> :</a:t>
          </a:r>
          <a:r>
            <a:rPr lang="en-NA" sz="2800" kern="1200" dirty="0"/>
            <a:t> </a:t>
          </a:r>
          <a:r>
            <a:rPr lang="en-US" sz="2800" kern="1200" dirty="0"/>
            <a:t> Inadequacies of current conservation financing models;</a:t>
          </a:r>
          <a:r>
            <a:rPr lang="en-NA" sz="2800" kern="1200" dirty="0"/>
            <a:t> climate change,</a:t>
          </a:r>
          <a:r>
            <a:rPr lang="en-US" sz="2800" kern="1200" dirty="0"/>
            <a:t> not enough getting to the wildlife stewards</a:t>
          </a:r>
          <a:r>
            <a:rPr lang="en-NA" sz="2800" kern="1200" dirty="0"/>
            <a:t>, </a:t>
          </a:r>
          <a:endParaRPr lang="en-US" sz="2800" kern="1200" dirty="0"/>
        </a:p>
      </dsp:txBody>
      <dsp:txXfrm>
        <a:off x="1677476" y="10731"/>
        <a:ext cx="10696267" cy="1928194"/>
      </dsp:txXfrm>
    </dsp:sp>
    <dsp:sp modelId="{B6F6312D-8499-4F2D-A7E3-9224DFE324A2}">
      <dsp:nvSpPr>
        <dsp:cNvPr id="0" name=""/>
        <dsp:cNvSpPr/>
      </dsp:nvSpPr>
      <dsp:spPr>
        <a:xfrm>
          <a:off x="0" y="2420974"/>
          <a:ext cx="12192000" cy="19281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3B0E0-0F21-499D-A343-BF3BA9802910}">
      <dsp:nvSpPr>
        <dsp:cNvPr id="0" name=""/>
        <dsp:cNvSpPr/>
      </dsp:nvSpPr>
      <dsp:spPr>
        <a:xfrm>
          <a:off x="401534" y="2854818"/>
          <a:ext cx="1060507" cy="1060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342CD-1B8D-4D2E-BD0F-97FAC2EE2610}">
      <dsp:nvSpPr>
        <dsp:cNvPr id="0" name=""/>
        <dsp:cNvSpPr/>
      </dsp:nvSpPr>
      <dsp:spPr>
        <a:xfrm>
          <a:off x="2045320" y="2420974"/>
          <a:ext cx="9960579" cy="192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067" tIns="204067" rIns="204067" bIns="204067" numCol="1" spcCol="1270" anchor="ctr" anchorCtr="0">
          <a:noAutofit/>
        </a:bodyPr>
        <a:lstStyle/>
        <a:p>
          <a:pPr marL="0" lvl="0" indent="0" algn="l" defTabSz="1244600">
            <a:lnSpc>
              <a:spcPct val="100000"/>
            </a:lnSpc>
            <a:spcBef>
              <a:spcPct val="0"/>
            </a:spcBef>
            <a:spcAft>
              <a:spcPct val="35000"/>
            </a:spcAft>
            <a:buNone/>
          </a:pPr>
          <a:r>
            <a:rPr lang="en-US" sz="2800" b="1" kern="1200" dirty="0"/>
            <a:t>Resulting in</a:t>
          </a:r>
          <a:r>
            <a:rPr lang="en-US" sz="2800" kern="1200" dirty="0"/>
            <a:t>;  diminishing biodiversity and increasing global economic and financial pressures.  </a:t>
          </a:r>
        </a:p>
      </dsp:txBody>
      <dsp:txXfrm>
        <a:off x="2045320" y="2420974"/>
        <a:ext cx="9960579" cy="1928194"/>
      </dsp:txXfrm>
    </dsp:sp>
    <dsp:sp modelId="{6F491C15-FD97-4B7F-BF54-36940036F63C}">
      <dsp:nvSpPr>
        <dsp:cNvPr id="0" name=""/>
        <dsp:cNvSpPr/>
      </dsp:nvSpPr>
      <dsp:spPr>
        <a:xfrm>
          <a:off x="-181744" y="4788122"/>
          <a:ext cx="12192000" cy="19281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835AB-52EF-4817-A51B-06747CB1E61D}">
      <dsp:nvSpPr>
        <dsp:cNvPr id="0" name=""/>
        <dsp:cNvSpPr/>
      </dsp:nvSpPr>
      <dsp:spPr>
        <a:xfrm>
          <a:off x="0" y="5265061"/>
          <a:ext cx="1060507" cy="1060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FB09EC-1C0C-4821-8900-A421E306144D}">
      <dsp:nvSpPr>
        <dsp:cNvPr id="0" name=""/>
        <dsp:cNvSpPr/>
      </dsp:nvSpPr>
      <dsp:spPr>
        <a:xfrm>
          <a:off x="1356832" y="4788122"/>
          <a:ext cx="9843918" cy="192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067" tIns="204067" rIns="204067" bIns="204067" numCol="1" spcCol="1270" anchor="ctr" anchorCtr="0">
          <a:noAutofit/>
        </a:bodyPr>
        <a:lstStyle/>
        <a:p>
          <a:pPr marL="0" lvl="0" indent="0" algn="l" defTabSz="1244600">
            <a:lnSpc>
              <a:spcPct val="100000"/>
            </a:lnSpc>
            <a:spcBef>
              <a:spcPct val="0"/>
            </a:spcBef>
            <a:spcAft>
              <a:spcPct val="35000"/>
            </a:spcAft>
            <a:buNone/>
          </a:pPr>
          <a:r>
            <a:rPr lang="en-US" sz="2800" b="1" kern="1200" dirty="0"/>
            <a:t>A solution</a:t>
          </a:r>
          <a:r>
            <a:rPr lang="en-US" sz="2800" kern="1200" dirty="0"/>
            <a:t>: Pay </a:t>
          </a:r>
          <a:r>
            <a:rPr lang="en-US" sz="2800" b="1" kern="1200" dirty="0"/>
            <a:t>directly</a:t>
          </a:r>
          <a:r>
            <a:rPr lang="en-US" sz="2800" kern="1200" dirty="0"/>
            <a:t> to the wildlife stewards for </a:t>
          </a:r>
          <a:r>
            <a:rPr lang="en-US" sz="2800" b="1" kern="1200" dirty="0"/>
            <a:t>verifiable biodiversity results </a:t>
          </a:r>
        </a:p>
      </dsp:txBody>
      <dsp:txXfrm>
        <a:off x="1356832" y="4788122"/>
        <a:ext cx="9843918" cy="1928194"/>
      </dsp:txXfrm>
    </dsp:sp>
    <dsp:sp modelId="{430F0A39-F0B5-4164-93BC-470E4365651B}">
      <dsp:nvSpPr>
        <dsp:cNvPr id="0" name=""/>
        <dsp:cNvSpPr/>
      </dsp:nvSpPr>
      <dsp:spPr>
        <a:xfrm>
          <a:off x="7531720" y="4831217"/>
          <a:ext cx="4474179" cy="192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067" tIns="204067" rIns="204067" bIns="204067" numCol="1" spcCol="1270" anchor="ctr" anchorCtr="0">
          <a:noAutofit/>
        </a:bodyPr>
        <a:lstStyle/>
        <a:p>
          <a:pPr marL="0" lvl="0" indent="0" algn="l" defTabSz="1244600">
            <a:lnSpc>
              <a:spcPct val="100000"/>
            </a:lnSpc>
            <a:spcBef>
              <a:spcPct val="0"/>
            </a:spcBef>
            <a:spcAft>
              <a:spcPct val="35000"/>
            </a:spcAft>
            <a:buNone/>
          </a:pPr>
          <a:endParaRPr lang="en-US" sz="2800" kern="1200" dirty="0"/>
        </a:p>
      </dsp:txBody>
      <dsp:txXfrm>
        <a:off x="7531720" y="4831217"/>
        <a:ext cx="4474179" cy="19281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3300A-4BED-4A96-85B8-3AEDF728569C}" type="datetimeFigureOut">
              <a:rPr lang="en-US" smtClean="0"/>
              <a:t>9/27/2023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56DFB-BE94-43C1-BABF-A0AF0BA6184A}" type="slidenum">
              <a:rPr lang="en-US" smtClean="0"/>
              <a:t>‹#›</a:t>
            </a:fld>
            <a:endParaRPr lang="en-US" dirty="0"/>
          </a:p>
        </p:txBody>
      </p:sp>
    </p:spTree>
    <p:extLst>
      <p:ext uri="{BB962C8B-B14F-4D97-AF65-F5344CB8AC3E}">
        <p14:creationId xmlns:p14="http://schemas.microsoft.com/office/powerpoint/2010/main" val="236273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Wildlife Credits :</a:t>
            </a:r>
          </a:p>
          <a:p>
            <a:pPr marL="0" lvl="0" indent="0">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Wildlife Credits address the inadequate and, in some cases, flawed financing for wildlife and biodiversity conservation. For example, reinvestment from the wildlife tourism sector rests only on commercial operations on the ground, such as lodges. No platforms are available to tap into other parts of the value and supply chains that make up the multi-billion wildlife tourism sector. A second example is corporate financing (CSR) that, with a few exceptions, has been driven by discretionary payments for the desire to be seen as doing something good, yet is open to greenwashing, i.e. misleading claims made about their positive impact on the environment. A third example is the billions (US$) of conservation funds from private or public funding that primarily rely on conservation agents to carry out projects. Very little is based on paying directly to wildlife stewards for their conservation efforts and results. Instead, the majority is invested in projects “hoping” that the desired results will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materialise</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while incurring considerable overheads. A fourth example is the dependence of wildlife stewards on income generated from wildlife use, i.e. tourism and hunting. COVID has demonstrated the vulnerability of this dependence.  There is also the inevitable market failure in paying for public goods such as biodiversity. Hence even well-run farms often cannot cover the cost of rhino protection, or the alternative is overexploiting the resources one seeks to protect out of commercial requirement.</a:t>
            </a:r>
            <a:endParaRPr lang="en-N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Problem: </a:t>
            </a: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Conservation of iconic wildlife, such as lions and elephants, comes at a considerable cost.</a:t>
            </a:r>
            <a:endParaRPr lang="en-N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 income streams, such as tourism and hunting, are insufficient and under threat.</a:t>
            </a:r>
            <a:endParaRPr lang="en-N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there is other significant conservation funding, the majority is for agents. Very little gets to the wildlife stewards.</a:t>
            </a:r>
            <a:endParaRPr lang="en-N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Disproportional burden on wildlife stewards versus benefits generated by the value and supply chains within the wildlife economy</a:t>
            </a:r>
          </a:p>
          <a:p>
            <a:pPr marL="342900" lvl="0" indent="-342900">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Resulting 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Despite Africa’s wildlife and wildlife habitat being a unique global asset that is also key to addressing net zero targets, it is increasingly under threat.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A" sz="18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endParaRPr lang="en-NA" sz="1800" dirty="0">
              <a:effectLst/>
              <a:latin typeface="Calibri" panose="020F0502020204030204" pitchFamily="34" charset="0"/>
              <a:ea typeface="Calibri" panose="020F0502020204030204" pitchFamily="34" charset="0"/>
            </a:endParaRPr>
          </a:p>
          <a:p>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NA" sz="1800" dirty="0">
              <a:effectLst/>
              <a:latin typeface="Calibri" panose="020F0502020204030204" pitchFamily="34" charset="0"/>
              <a:ea typeface="Calibri" panose="020F0502020204030204" pitchFamily="34" charset="0"/>
            </a:endParaRPr>
          </a:p>
          <a:p>
            <a:pPr algn="just">
              <a:lnSpc>
                <a:spcPts val="1200"/>
              </a:lnSpc>
            </a:pPr>
            <a:r>
              <a:rPr lang="en-US" sz="1800" u="sng" dirty="0">
                <a:effectLst/>
                <a:latin typeface="Calibri" panose="020F0502020204030204" pitchFamily="34" charset="0"/>
                <a:ea typeface="Calibri" panose="020F0502020204030204" pitchFamily="34" charset="0"/>
              </a:rPr>
              <a:t>Solution</a:t>
            </a:r>
            <a:endParaRPr lang="en-NA" sz="1800" dirty="0">
              <a:effectLst/>
              <a:latin typeface="Calibri" panose="020F0502020204030204" pitchFamily="34" charset="0"/>
              <a:ea typeface="Calibri" panose="020F0502020204030204" pitchFamily="34" charset="0"/>
            </a:endParaRPr>
          </a:p>
          <a:p>
            <a:pPr marL="342900" lvl="0" indent="-342900" algn="just">
              <a:lnSpc>
                <a:spcPts val="1200"/>
              </a:lnSpc>
              <a:spcAft>
                <a:spcPts val="12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Conservation</a:t>
            </a:r>
            <a:r>
              <a:rPr lang="en-US" sz="1800" dirty="0">
                <a:effectLst/>
                <a:latin typeface="Calibri" panose="020F0502020204030204" pitchFamily="34" charset="0"/>
                <a:ea typeface="Calibri" panose="020F0502020204030204" pitchFamily="34" charset="0"/>
              </a:rPr>
              <a:t>: Only pay once agreed-upon conservation results are achieved. </a:t>
            </a:r>
            <a:endParaRPr lang="en-NA" sz="1800" dirty="0">
              <a:effectLst/>
              <a:latin typeface="Calibri" panose="020F0502020204030204" pitchFamily="34" charset="0"/>
              <a:ea typeface="Calibri" panose="020F0502020204030204" pitchFamily="34" charset="0"/>
            </a:endParaRPr>
          </a:p>
          <a:p>
            <a:pPr marL="342900" lvl="0" indent="-342900" algn="just">
              <a:lnSpc>
                <a:spcPts val="1200"/>
              </a:lnSpc>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Livelihoods</a:t>
            </a:r>
            <a:r>
              <a:rPr lang="en-US" sz="1800" dirty="0">
                <a:effectLst/>
                <a:latin typeface="Calibri" panose="020F0502020204030204" pitchFamily="34" charset="0"/>
                <a:ea typeface="Calibri" panose="020F0502020204030204" pitchFamily="34" charset="0"/>
              </a:rPr>
              <a:t>: Directly reduce the cost of living with wildlife and increase the benefits. </a:t>
            </a:r>
            <a:endParaRPr lang="en-NA" sz="1800" dirty="0">
              <a:effectLst/>
              <a:latin typeface="Calibri" panose="020F0502020204030204" pitchFamily="34" charset="0"/>
              <a:ea typeface="Calibri" panose="020F0502020204030204" pitchFamily="34" charset="0"/>
            </a:endParaRPr>
          </a:p>
          <a:p>
            <a:pPr marL="342900" lvl="0" indent="-342900" algn="just">
              <a:lnSpc>
                <a:spcPts val="1200"/>
              </a:lnSpc>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Resilience:</a:t>
            </a:r>
            <a:r>
              <a:rPr lang="en-US" sz="1800" dirty="0">
                <a:effectLst/>
                <a:latin typeface="Calibri" panose="020F0502020204030204" pitchFamily="34" charset="0"/>
                <a:ea typeface="Calibri" panose="020F0502020204030204" pitchFamily="34" charset="0"/>
              </a:rPr>
              <a:t> Diversifies the income streams directly related to conservation efforts. </a:t>
            </a:r>
            <a:endParaRPr lang="en-NA" sz="1800" dirty="0">
              <a:effectLst/>
              <a:latin typeface="Calibri" panose="020F0502020204030204" pitchFamily="34" charset="0"/>
              <a:ea typeface="Calibri" panose="020F0502020204030204" pitchFamily="34" charset="0"/>
            </a:endParaRPr>
          </a:p>
          <a:p>
            <a:pPr marL="342900" lvl="0" indent="-342900" algn="just">
              <a:lnSpc>
                <a:spcPts val="1200"/>
              </a:lnSpc>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Efficiency:</a:t>
            </a:r>
            <a:r>
              <a:rPr lang="en-US" sz="1800" dirty="0">
                <a:effectLst/>
                <a:latin typeface="Calibri" panose="020F0502020204030204" pitchFamily="34" charset="0"/>
                <a:ea typeface="Calibri" panose="020F0502020204030204" pitchFamily="34" charset="0"/>
              </a:rPr>
              <a:t>  Reduced administrative overheads by directly paying “producers” on results.</a:t>
            </a:r>
            <a:endParaRPr lang="en-NA" sz="1800" dirty="0">
              <a:effectLst/>
              <a:latin typeface="Calibri" panose="020F0502020204030204" pitchFamily="34" charset="0"/>
              <a:ea typeface="Calibri" panose="020F0502020204030204" pitchFamily="34" charset="0"/>
            </a:endParaRPr>
          </a:p>
          <a:p>
            <a:pPr marL="342900" lvl="0" indent="-342900" algn="just">
              <a:lnSpc>
                <a:spcPts val="1200"/>
              </a:lnSpc>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Empowerment: </a:t>
            </a:r>
            <a:r>
              <a:rPr lang="en-US" sz="1800" dirty="0">
                <a:effectLst/>
                <a:latin typeface="Calibri" panose="020F0502020204030204" pitchFamily="34" charset="0"/>
                <a:ea typeface="Calibri" panose="020F0502020204030204" pitchFamily="34" charset="0"/>
              </a:rPr>
              <a:t>Put the wildlife steward at the </a:t>
            </a:r>
            <a:r>
              <a:rPr lang="en-US" sz="1800" dirty="0" err="1">
                <a:effectLst/>
                <a:latin typeface="Calibri" panose="020F0502020204030204" pitchFamily="34" charset="0"/>
                <a:ea typeface="Calibri" panose="020F0502020204030204" pitchFamily="34" charset="0"/>
              </a:rPr>
              <a:t>centre</a:t>
            </a:r>
            <a:r>
              <a:rPr lang="en-US" sz="1800" dirty="0">
                <a:effectLst/>
                <a:latin typeface="Calibri" panose="020F0502020204030204" pitchFamily="34" charset="0"/>
                <a:ea typeface="Calibri" panose="020F0502020204030204" pitchFamily="34" charset="0"/>
              </a:rPr>
              <a:t> of decision making over conservation</a:t>
            </a:r>
            <a:endParaRPr lang="en-NA" sz="1800" dirty="0">
              <a:effectLst/>
              <a:latin typeface="Calibri" panose="020F0502020204030204" pitchFamily="34" charset="0"/>
              <a:ea typeface="Calibri" panose="020F0502020204030204" pitchFamily="34" charset="0"/>
            </a:endParaRPr>
          </a:p>
          <a:p>
            <a:pPr lvl="0">
              <a:lnSpc>
                <a:spcPct val="100000"/>
              </a:lnSpc>
            </a:pPr>
            <a:endParaRPr lang="en-US" sz="3200" dirty="0"/>
          </a:p>
          <a:p>
            <a:pPr lvl="0">
              <a:lnSpc>
                <a:spcPct val="100000"/>
              </a:lnSpc>
            </a:pPr>
            <a:endParaRPr lang="en-US" sz="3200" dirty="0"/>
          </a:p>
          <a:p>
            <a:pPr lvl="0">
              <a:lnSpc>
                <a:spcPct val="100000"/>
              </a:lnSpc>
            </a:pPr>
            <a:endParaRPr lang="en-US" sz="3200" dirty="0"/>
          </a:p>
          <a:p>
            <a:pPr lvl="0">
              <a:lnSpc>
                <a:spcPct val="100000"/>
              </a:lnSpc>
            </a:pPr>
            <a:endParaRPr lang="en-US" sz="3200" dirty="0"/>
          </a:p>
          <a:p>
            <a:pPr lvl="0">
              <a:lnSpc>
                <a:spcPct val="100000"/>
              </a:lnSpc>
            </a:pPr>
            <a:endParaRPr lang="en-US" sz="3200" dirty="0"/>
          </a:p>
          <a:p>
            <a:pPr lvl="0">
              <a:lnSpc>
                <a:spcPct val="100000"/>
              </a:lnSpc>
            </a:pPr>
            <a:r>
              <a:rPr lang="en-US" sz="3200" dirty="0"/>
              <a:t>Problem: </a:t>
            </a:r>
          </a:p>
          <a:p>
            <a:pPr lvl="0">
              <a:lnSpc>
                <a:spcPct val="100000"/>
              </a:lnSpc>
            </a:pPr>
            <a:r>
              <a:rPr lang="en-US" sz="3200" dirty="0"/>
              <a:t>High administrative costs for managing the funds and projects.</a:t>
            </a:r>
          </a:p>
          <a:p>
            <a:pPr lvl="0">
              <a:lnSpc>
                <a:spcPct val="100000"/>
              </a:lnSpc>
            </a:pPr>
            <a:r>
              <a:rPr lang="en-US" sz="3200" dirty="0"/>
              <a:t>Conservation funding is predominantly focused on paying for inputs and not results.</a:t>
            </a:r>
          </a:p>
          <a:p>
            <a:pPr lvl="0">
              <a:lnSpc>
                <a:spcPct val="100000"/>
              </a:lnSpc>
            </a:pPr>
            <a:r>
              <a:rPr lang="en-US" sz="3200" dirty="0"/>
              <a:t>Wildlife income is vulnerable to excessive “use” and market forces.</a:t>
            </a:r>
          </a:p>
          <a:p>
            <a:endParaRPr lang="en-US" dirty="0"/>
          </a:p>
          <a:p>
            <a:r>
              <a:rPr lang="en-US" dirty="0"/>
              <a:t>Resulting in (examples)</a:t>
            </a:r>
          </a:p>
          <a:p>
            <a:r>
              <a:rPr lang="en-US" dirty="0"/>
              <a:t>…</a:t>
            </a:r>
          </a:p>
          <a:p>
            <a:r>
              <a:rPr lang="en-US" dirty="0"/>
              <a:t>…</a:t>
            </a:r>
          </a:p>
          <a:p>
            <a:endParaRPr lang="en-US" dirty="0"/>
          </a:p>
          <a:p>
            <a:endParaRPr lang="en-US" dirty="0"/>
          </a:p>
          <a:p>
            <a:r>
              <a:rPr lang="en-US" dirty="0"/>
              <a:t>A Solution :</a:t>
            </a:r>
          </a:p>
          <a:p>
            <a:pPr lvl="0">
              <a:lnSpc>
                <a:spcPct val="100000"/>
              </a:lnSpc>
            </a:pPr>
            <a:r>
              <a:rPr lang="en-US" dirty="0"/>
              <a:t>Secure a public good, i.e.  wildlife and habitat </a:t>
            </a:r>
          </a:p>
          <a:p>
            <a:pPr lvl="0">
              <a:lnSpc>
                <a:spcPct val="100000"/>
              </a:lnSpc>
            </a:pPr>
            <a:r>
              <a:rPr lang="en-US" dirty="0"/>
              <a:t>Create a harmonious balance between conservation and development.</a:t>
            </a:r>
          </a:p>
          <a:p>
            <a:pPr lvl="0">
              <a:lnSpc>
                <a:spcPct val="100000"/>
              </a:lnSpc>
            </a:pPr>
            <a:r>
              <a:rPr lang="en-US" dirty="0"/>
              <a:t>Empower the wildlife stewards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t>Challenges </a:t>
            </a:r>
            <a:r>
              <a:rPr lang="en" sz="1200" dirty="0"/>
              <a:t>Living with wildlife comes with real challenges. Since the rural population in Namibia, where most wildlife resides, is generally poor and has few economic opportunities, finding land uses that do not threaten wildlife is also challenging. The irony is that conservation success, as measured by increased wildlife populations, leads to more human-wildlife conflict. When wildlife numbers increase, the population turns against them unless they see an increase in income. The costs of coexisting with wildlife are very real and include Opportunity cost of not being able to settle in the area and earn their traditional livelihood, Losses from wildlife, damage to crops and infrastructure, Protection of assets from wildlife (fences, staff), Emotional cost of living in fear of dangerous animals. These costs are exacerbated by climate change and increasing agriculture, which will put additional pressure on the environment and impoverished rural communities.</a:t>
            </a:r>
          </a:p>
          <a:p>
            <a:endParaRPr lang="en-NA" dirty="0"/>
          </a:p>
        </p:txBody>
      </p:sp>
      <p:sp>
        <p:nvSpPr>
          <p:cNvPr id="4" name="Slide Number Placeholder 3"/>
          <p:cNvSpPr>
            <a:spLocks noGrp="1"/>
          </p:cNvSpPr>
          <p:nvPr>
            <p:ph type="sldNum" sz="quarter" idx="5"/>
          </p:nvPr>
        </p:nvSpPr>
        <p:spPr/>
        <p:txBody>
          <a:bodyPr/>
          <a:lstStyle/>
          <a:p>
            <a:fld id="{FC5057A0-4350-46E0-BDCC-1C88542E36DC}" type="slidenum">
              <a:rPr lang="en-NA" smtClean="0"/>
              <a:t>11</a:t>
            </a:fld>
            <a:endParaRPr lang="en-NA" dirty="0"/>
          </a:p>
        </p:txBody>
      </p:sp>
    </p:spTree>
    <p:extLst>
      <p:ext uri="{BB962C8B-B14F-4D97-AF65-F5344CB8AC3E}">
        <p14:creationId xmlns:p14="http://schemas.microsoft.com/office/powerpoint/2010/main" val="302808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TWO  : What is Wildlife Credits</a:t>
            </a:r>
          </a:p>
          <a:p>
            <a:endParaRPr lang="en-US" dirty="0"/>
          </a:p>
          <a:p>
            <a:pPr indent="-228600">
              <a:lnSpc>
                <a:spcPct val="90000"/>
              </a:lnSpc>
              <a:spcAft>
                <a:spcPts val="600"/>
              </a:spcAft>
              <a:buFont typeface="Arial" panose="020B0604020202020204" pitchFamily="34" charset="0"/>
              <a:buChar char="•"/>
            </a:pPr>
            <a:r>
              <a:rPr lang="en-US" sz="1200" b="1" dirty="0">
                <a:solidFill>
                  <a:schemeClr val="bg1">
                    <a:alpha val="80000"/>
                  </a:schemeClr>
                </a:solidFill>
                <a:effectLst/>
              </a:rPr>
              <a:t>Wildlife Credits </a:t>
            </a:r>
            <a:r>
              <a:rPr lang="en-US" sz="1200" b="1" u="sng" dirty="0">
                <a:solidFill>
                  <a:schemeClr val="bg1">
                    <a:alpha val="80000"/>
                  </a:schemeClr>
                </a:solidFill>
                <a:effectLst/>
              </a:rPr>
              <a:t>pays wildlife stewards</a:t>
            </a:r>
            <a:r>
              <a:rPr lang="en-US" sz="1200" b="1" dirty="0">
                <a:solidFill>
                  <a:schemeClr val="bg1">
                    <a:alpha val="80000"/>
                  </a:schemeClr>
                </a:solidFill>
                <a:effectLst/>
              </a:rPr>
              <a:t> for protecting wildlife and wildlife habitats based on </a:t>
            </a:r>
            <a:r>
              <a:rPr lang="en-US" sz="1200" b="1" u="sng" dirty="0">
                <a:solidFill>
                  <a:schemeClr val="bg1">
                    <a:alpha val="80000"/>
                  </a:schemeClr>
                </a:solidFill>
                <a:effectLst/>
              </a:rPr>
              <a:t>verifiable results</a:t>
            </a:r>
            <a:r>
              <a:rPr lang="en-US" sz="1200" b="1" dirty="0">
                <a:solidFill>
                  <a:schemeClr val="bg1">
                    <a:alpha val="80000"/>
                  </a:schemeClr>
                </a:solidFill>
                <a:effectLst/>
              </a:rPr>
              <a:t>.  </a:t>
            </a:r>
          </a:p>
          <a:p>
            <a:pPr indent="-228600">
              <a:lnSpc>
                <a:spcPct val="90000"/>
              </a:lnSpc>
              <a:spcAft>
                <a:spcPts val="600"/>
              </a:spcAft>
              <a:buFont typeface="Arial" panose="020B0604020202020204" pitchFamily="34" charset="0"/>
              <a:buChar char="•"/>
            </a:pPr>
            <a:endParaRPr lang="en-US" sz="1200" b="1" dirty="0">
              <a:solidFill>
                <a:schemeClr val="bg1">
                  <a:alpha val="80000"/>
                </a:schemeClr>
              </a:solidFill>
              <a:effectLst/>
            </a:endParaRPr>
          </a:p>
          <a:p>
            <a:pPr indent="-228600">
              <a:lnSpc>
                <a:spcPct val="90000"/>
              </a:lnSpc>
              <a:spcAft>
                <a:spcPts val="600"/>
              </a:spcAft>
              <a:buFont typeface="Arial" panose="020B0604020202020204" pitchFamily="34" charset="0"/>
              <a:buChar char="•"/>
            </a:pPr>
            <a:r>
              <a:rPr lang="en-US" sz="1200" b="1" dirty="0">
                <a:solidFill>
                  <a:schemeClr val="bg1">
                    <a:alpha val="80000"/>
                  </a:schemeClr>
                </a:solidFill>
                <a:effectLst/>
              </a:rPr>
              <a:t>It is a mechanism that </a:t>
            </a:r>
            <a:r>
              <a:rPr lang="en-US" sz="1200" b="1" u="sng" dirty="0" err="1">
                <a:solidFill>
                  <a:schemeClr val="bg1">
                    <a:alpha val="80000"/>
                  </a:schemeClr>
                </a:solidFill>
                <a:effectLst/>
              </a:rPr>
              <a:t>recognises</a:t>
            </a:r>
            <a:r>
              <a:rPr lang="en-US" sz="1200" b="1" u="sng" dirty="0">
                <a:solidFill>
                  <a:schemeClr val="bg1">
                    <a:alpha val="80000"/>
                  </a:schemeClr>
                </a:solidFill>
                <a:effectLst/>
              </a:rPr>
              <a:t> wildlife stewards </a:t>
            </a:r>
            <a:r>
              <a:rPr lang="en-US" sz="1200" b="1" dirty="0">
                <a:solidFill>
                  <a:schemeClr val="bg1">
                    <a:alpha val="80000"/>
                  </a:schemeClr>
                </a:solidFill>
                <a:effectLst/>
              </a:rPr>
              <a:t>for protecting biodiversity, a global </a:t>
            </a:r>
            <a:r>
              <a:rPr lang="en-US" sz="1200" b="1" u="sng" dirty="0">
                <a:solidFill>
                  <a:schemeClr val="bg1">
                    <a:alpha val="80000"/>
                  </a:schemeClr>
                </a:solidFill>
                <a:effectLst/>
              </a:rPr>
              <a:t>public good</a:t>
            </a:r>
            <a:r>
              <a:rPr lang="en-US" sz="1200" b="1" dirty="0">
                <a:solidFill>
                  <a:schemeClr val="bg1">
                    <a:alpha val="80000"/>
                  </a:schemeClr>
                </a:solidFill>
                <a:effectLst/>
              </a:rPr>
              <a:t>. </a:t>
            </a:r>
          </a:p>
          <a:p>
            <a:pPr indent="-228600">
              <a:lnSpc>
                <a:spcPct val="90000"/>
              </a:lnSpc>
              <a:spcAft>
                <a:spcPts val="600"/>
              </a:spcAft>
              <a:buFont typeface="Arial" panose="020B0604020202020204" pitchFamily="34" charset="0"/>
              <a:buChar char="•"/>
            </a:pPr>
            <a:endParaRPr lang="en-US" sz="1200" b="1" dirty="0">
              <a:solidFill>
                <a:schemeClr val="bg1">
                  <a:alpha val="80000"/>
                </a:schemeClr>
              </a:solidFill>
              <a:effectLst/>
            </a:endParaRPr>
          </a:p>
          <a:p>
            <a:pPr indent="-228600">
              <a:lnSpc>
                <a:spcPct val="90000"/>
              </a:lnSpc>
              <a:spcAft>
                <a:spcPts val="600"/>
              </a:spcAft>
              <a:buFont typeface="Arial" panose="020B0604020202020204" pitchFamily="34" charset="0"/>
              <a:buChar char="•"/>
            </a:pPr>
            <a:r>
              <a:rPr lang="en-US" sz="1200" b="1" dirty="0">
                <a:solidFill>
                  <a:schemeClr val="bg1">
                    <a:alpha val="80000"/>
                  </a:schemeClr>
                </a:solidFill>
                <a:effectLst/>
              </a:rPr>
              <a:t>The payment is performance-based. </a:t>
            </a:r>
            <a:endParaRPr lang="en-US" sz="1200" b="1" dirty="0">
              <a:solidFill>
                <a:schemeClr val="bg1">
                  <a:alpha val="80000"/>
                </a:schemeClr>
              </a:solidFill>
            </a:endParaRPr>
          </a:p>
          <a:p>
            <a:endParaRPr lang="de-DE" dirty="0"/>
          </a:p>
          <a:p>
            <a:pPr algn="just">
              <a:lnSpc>
                <a:spcPts val="1200"/>
              </a:lnSpc>
            </a:pPr>
            <a:r>
              <a:rPr lang="en-US" sz="1200" u="sng" dirty="0">
                <a:effectLst/>
                <a:latin typeface="Calibri" panose="020F0502020204030204" pitchFamily="34" charset="0"/>
                <a:ea typeface="Calibri" panose="020F0502020204030204" pitchFamily="34" charset="0"/>
              </a:rPr>
              <a:t>Addresses</a:t>
            </a:r>
            <a:endParaRPr lang="en-NA" sz="1200" dirty="0">
              <a:effectLst/>
              <a:latin typeface="Calibri" panose="020F0502020204030204" pitchFamily="34" charset="0"/>
              <a:ea typeface="Calibri" panose="020F0502020204030204" pitchFamily="34" charset="0"/>
            </a:endParaRPr>
          </a:p>
          <a:p>
            <a:pPr marL="342900" lvl="0" indent="-342900" algn="just">
              <a:lnSpc>
                <a:spcPts val="1200"/>
              </a:lnSpc>
              <a:spcAft>
                <a:spcPts val="12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rPr>
              <a:t>Conservation</a:t>
            </a:r>
            <a:r>
              <a:rPr lang="en-US" sz="1200" dirty="0">
                <a:effectLst/>
                <a:latin typeface="Calibri" panose="020F0502020204030204" pitchFamily="34" charset="0"/>
                <a:ea typeface="Calibri" panose="020F0502020204030204" pitchFamily="34" charset="0"/>
              </a:rPr>
              <a:t>: Only pay once agreed-upon conservation results are achieved. </a:t>
            </a:r>
            <a:endParaRPr lang="en-NA" sz="1200" dirty="0">
              <a:effectLst/>
              <a:latin typeface="Calibri" panose="020F0502020204030204" pitchFamily="34" charset="0"/>
              <a:ea typeface="Calibri" panose="020F0502020204030204" pitchFamily="34" charset="0"/>
            </a:endParaRPr>
          </a:p>
          <a:p>
            <a:pPr marL="342900" lvl="0" indent="-342900" algn="just">
              <a:lnSpc>
                <a:spcPts val="1200"/>
              </a:lnSpc>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rPr>
              <a:t>Livelihoods</a:t>
            </a:r>
            <a:r>
              <a:rPr lang="en-US" sz="1200" dirty="0">
                <a:effectLst/>
                <a:latin typeface="Calibri" panose="020F0502020204030204" pitchFamily="34" charset="0"/>
                <a:ea typeface="Calibri" panose="020F0502020204030204" pitchFamily="34" charset="0"/>
              </a:rPr>
              <a:t>: Directly reduce the cost of living with wildlife and increase the benefits. </a:t>
            </a:r>
            <a:endParaRPr lang="en-NA" sz="1200" dirty="0">
              <a:effectLst/>
              <a:latin typeface="Calibri" panose="020F0502020204030204" pitchFamily="34" charset="0"/>
              <a:ea typeface="Calibri" panose="020F0502020204030204" pitchFamily="34" charset="0"/>
            </a:endParaRPr>
          </a:p>
          <a:p>
            <a:pPr marL="342900" lvl="0" indent="-342900" algn="just">
              <a:lnSpc>
                <a:spcPts val="1200"/>
              </a:lnSpc>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rPr>
              <a:t>Resilience:</a:t>
            </a:r>
            <a:r>
              <a:rPr lang="en-US" sz="1200" dirty="0">
                <a:effectLst/>
                <a:latin typeface="Calibri" panose="020F0502020204030204" pitchFamily="34" charset="0"/>
                <a:ea typeface="Calibri" panose="020F0502020204030204" pitchFamily="34" charset="0"/>
              </a:rPr>
              <a:t> Diversifies the income streams directly related to conservation efforts. </a:t>
            </a:r>
            <a:endParaRPr lang="en-NA" sz="1200" dirty="0">
              <a:effectLst/>
              <a:latin typeface="Calibri" panose="020F0502020204030204" pitchFamily="34" charset="0"/>
              <a:ea typeface="Calibri" panose="020F0502020204030204" pitchFamily="34" charset="0"/>
            </a:endParaRPr>
          </a:p>
          <a:p>
            <a:pPr marL="342900" lvl="0" indent="-342900" algn="just">
              <a:lnSpc>
                <a:spcPts val="1200"/>
              </a:lnSpc>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rPr>
              <a:t>Efficiency:</a:t>
            </a:r>
            <a:r>
              <a:rPr lang="en-US" sz="1200" dirty="0">
                <a:effectLst/>
                <a:latin typeface="Calibri" panose="020F0502020204030204" pitchFamily="34" charset="0"/>
                <a:ea typeface="Calibri" panose="020F0502020204030204" pitchFamily="34" charset="0"/>
              </a:rPr>
              <a:t>  Reduced administrative overheads by directly paying “producers” on results.</a:t>
            </a:r>
            <a:endParaRPr lang="en-NA" sz="1200" dirty="0">
              <a:effectLst/>
              <a:latin typeface="Calibri" panose="020F0502020204030204" pitchFamily="34" charset="0"/>
              <a:ea typeface="Calibri" panose="020F0502020204030204" pitchFamily="34" charset="0"/>
            </a:endParaRPr>
          </a:p>
          <a:p>
            <a:pPr marL="342900" lvl="0" indent="-342900" algn="just">
              <a:lnSpc>
                <a:spcPts val="1200"/>
              </a:lnSpc>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rPr>
              <a:t>Empowerment: </a:t>
            </a:r>
            <a:r>
              <a:rPr lang="en-US" sz="1200" dirty="0">
                <a:effectLst/>
                <a:latin typeface="Calibri" panose="020F0502020204030204" pitchFamily="34" charset="0"/>
                <a:ea typeface="Calibri" panose="020F0502020204030204" pitchFamily="34" charset="0"/>
              </a:rPr>
              <a:t>Put the wildlife steward at the </a:t>
            </a:r>
            <a:r>
              <a:rPr lang="en-US" sz="1200" dirty="0" err="1">
                <a:effectLst/>
                <a:latin typeface="Calibri" panose="020F0502020204030204" pitchFamily="34" charset="0"/>
                <a:ea typeface="Calibri" panose="020F0502020204030204" pitchFamily="34" charset="0"/>
              </a:rPr>
              <a:t>centre</a:t>
            </a:r>
            <a:r>
              <a:rPr lang="en-US" sz="1200" dirty="0">
                <a:effectLst/>
                <a:latin typeface="Calibri" panose="020F0502020204030204" pitchFamily="34" charset="0"/>
                <a:ea typeface="Calibri" panose="020F0502020204030204" pitchFamily="34" charset="0"/>
              </a:rPr>
              <a:t> of decision making over conservation</a:t>
            </a:r>
            <a:endParaRPr lang="en-US" sz="1200" dirty="0"/>
          </a:p>
          <a:p>
            <a:endParaRPr lang="de-DE" dirty="0"/>
          </a:p>
        </p:txBody>
      </p:sp>
      <p:sp>
        <p:nvSpPr>
          <p:cNvPr id="4" name="Slide Number Placeholder 3"/>
          <p:cNvSpPr>
            <a:spLocks noGrp="1"/>
          </p:cNvSpPr>
          <p:nvPr>
            <p:ph type="sldNum" sz="quarter" idx="5"/>
          </p:nvPr>
        </p:nvSpPr>
        <p:spPr/>
        <p:txBody>
          <a:bodyPr/>
          <a:lstStyle/>
          <a:p>
            <a:fld id="{FC5057A0-4350-46E0-BDCC-1C88542E36DC}" type="slidenum">
              <a:rPr lang="en-NA" smtClean="0"/>
              <a:t>12</a:t>
            </a:fld>
            <a:endParaRPr lang="en-NA" dirty="0"/>
          </a:p>
        </p:txBody>
      </p:sp>
    </p:spTree>
    <p:extLst>
      <p:ext uri="{BB962C8B-B14F-4D97-AF65-F5344CB8AC3E}">
        <p14:creationId xmlns:p14="http://schemas.microsoft.com/office/powerpoint/2010/main" val="23501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Namibia, we are developing and piloting several Wildlife Credits product products being developed.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started piloting with independently verifiable wildlife sightings and intact functioning wildlife corridors. Over the past 5 years we have on average paid out US$ 30,000 per annum and have secured US$ 500,000.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developing other Wildlife Credits products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n-US" sz="1800" dirty="0">
                <a:effectLst/>
                <a:latin typeface="Calibri" panose="020F0502020204030204" pitchFamily="34" charset="0"/>
                <a:ea typeface="Calibri" panose="020F0502020204030204" pitchFamily="34" charset="0"/>
                <a:cs typeface="Times New Roman" panose="02020603050405020304" pitchFamily="18" charset="0"/>
              </a:rPr>
              <a:t> most significant being the Wildlife Landscapes which potentially could include secure 4 million hectares of conservation areas that conservancies have zoned for no settlement and no cropping. Other products are more species focus and include wildlife sightings of iconic species that come at a cost to the rural communities, i.e. lions, elephants and rhinos.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target is to create US$ 2 million per annum from the wildlife credits products, which is similar to what conservancies generate in fees from hunting and tourism concessions.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design the product we have developed a template that asks critical questions that are essential to get clarity on if the products are appropriate for the wildlife stewards and appropriate the “payers”.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b="0" i="0" dirty="0">
              <a:solidFill>
                <a:srgbClr val="202124"/>
              </a:solidFill>
              <a:effectLst/>
              <a:latin typeface="arial" panose="020B0604020202020204" pitchFamily="34" charset="0"/>
            </a:endParaRPr>
          </a:p>
          <a:p>
            <a:endParaRPr lang="en-US" dirty="0"/>
          </a:p>
          <a:p>
            <a:endParaRPr lang="en-N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0767C-ABD4-4CAC-AD06-DCDF062C7179}" type="slidenum">
              <a:rPr kumimoji="0" lang="en-N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39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arial" panose="020B0604020202020204" pitchFamily="34" charset="0"/>
              </a:rPr>
              <a:t>Pricing Mechanism: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arial" panose="020B0604020202020204" pitchFamily="34" charset="0"/>
              </a:rPr>
              <a:t>The design of the pricing mechanism is as important as the product’s design.  Getting this wrong will either have unintended consequences on the ground, or the market will not be interested. For the Wildlife Landscapes we have developed a pricing mechanism that considers the integrity of any area, the biodiversity richness of the area, and the presence of key species (which we have opted for species from the IUCN threatened species).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arial" panose="020B0604020202020204" pitchFamily="34" charset="0"/>
              </a:rPr>
              <a:t>The Wildlife Areas’ hectarage forms the Base Payments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by providing a basis for the monetary value</a:t>
            </a:r>
            <a:r>
              <a:rPr lang="en-US" b="0" i="0" dirty="0">
                <a:solidFill>
                  <a:srgbClr val="202124"/>
                </a:solidFill>
                <a:effectLst/>
                <a:latin typeface="arial" panose="020B0604020202020204" pitchFamily="34" charset="0"/>
              </a:rPr>
              <a:t>:  This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is calculated using the Carrying Capacity Category (animal biomass per ha) x the average price of meat.  The actual production of animals (live mass) is derived and followed by a correction for the dressed weight.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0" i="0" dirty="0">
                <a:solidFill>
                  <a:srgbClr val="202124"/>
                </a:solidFill>
                <a:effectLst/>
                <a:latin typeface="arial" panose="020B0604020202020204" pitchFamily="34" charset="0"/>
              </a:rPr>
              <a:t>The base payment is admittedly a proxy value. So while not directly relevant to the product, it does provide logic for pricing a value for an immeasurable value. And because of the close correlation with the product of interest, we believe it will be acceptable to both the wildlife stewards and the “payers”.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Determining the biodiversity richness provides a correction factor to the base value depending on how important the area is for biodiversity conservation. And the key species presence provides a further incentive for conservancies to protect and further interest in the markets to pay.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 have taken a similar approach in pricing important wildlife corridors.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N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CDA41-E97E-481D-8C2D-56393585A6AA}"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53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Business model in financing Wildlife Credits </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We taking a Blended financing approach which is the strategic use of philanthropic development funding to </a:t>
            </a:r>
            <a:r>
              <a:rPr lang="en-US" sz="1800" b="0" dirty="0" err="1">
                <a:effectLst/>
                <a:latin typeface="Calibri" panose="020F0502020204030204" pitchFamily="34" charset="0"/>
                <a:ea typeface="Calibri" panose="020F0502020204030204" pitchFamily="34" charset="0"/>
                <a:cs typeface="Times New Roman" panose="02020603050405020304" pitchFamily="18" charset="0"/>
              </a:rPr>
              <a:t>mobilise</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public finance to apportion level commitments and increase financial sustainability. </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primary market secures </a:t>
            </a:r>
            <a:r>
              <a:rPr lang="en-US" sz="1800" dirty="0">
                <a:effectLst/>
                <a:latin typeface="Calibri" panose="020F0502020204030204" pitchFamily="34" charset="0"/>
                <a:ea typeface="Calibri" panose="020F0502020204030204" pitchFamily="34" charset="0"/>
                <a:cs typeface="Times New Roman" panose="02020603050405020304" pitchFamily="18" charset="0"/>
              </a:rPr>
              <a:t>grants that is invested in the national wildlife credits fund housed at CCFN. This fund guarantees performance payments based on the contractual arrangement, de-risking the wildlife stewards’ exposure to nature-based market forces. </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the evidence of performance is received and payment is made, the national fund has created a “credit” that can then be traded on a secondary market platform. When sold, the payments are re-invested into the national fund. </a:t>
            </a:r>
            <a:endParaRPr lang="en-N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NA" dirty="0"/>
          </a:p>
        </p:txBody>
      </p:sp>
      <p:sp>
        <p:nvSpPr>
          <p:cNvPr id="4" name="Slide Number Placeholder 3"/>
          <p:cNvSpPr>
            <a:spLocks noGrp="1"/>
          </p:cNvSpPr>
          <p:nvPr>
            <p:ph type="sldNum" sz="quarter" idx="5"/>
          </p:nvPr>
        </p:nvSpPr>
        <p:spPr/>
        <p:txBody>
          <a:bodyPr/>
          <a:lstStyle/>
          <a:p>
            <a:fld id="{FC5057A0-4350-46E0-BDCC-1C88542E36DC}" type="slidenum">
              <a:rPr lang="en-NA" smtClean="0"/>
              <a:t>26</a:t>
            </a:fld>
            <a:endParaRPr lang="en-NA" dirty="0"/>
          </a:p>
        </p:txBody>
      </p:sp>
    </p:spTree>
    <p:extLst>
      <p:ext uri="{BB962C8B-B14F-4D97-AF65-F5344CB8AC3E}">
        <p14:creationId xmlns:p14="http://schemas.microsoft.com/office/powerpoint/2010/main" val="41489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Biodiversity</a:t>
            </a:r>
            <a:r>
              <a:rPr lang="de-DE" dirty="0"/>
              <a:t> </a:t>
            </a:r>
            <a:r>
              <a:rPr lang="de-DE" dirty="0" err="1"/>
              <a:t>markets</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The </a:t>
            </a:r>
            <a:r>
              <a:rPr lang="de-DE" dirty="0" err="1"/>
              <a:t>world</a:t>
            </a:r>
            <a:r>
              <a:rPr lang="de-DE" dirty="0"/>
              <a:t> </a:t>
            </a:r>
            <a:r>
              <a:rPr lang="de-DE" dirty="0" err="1"/>
              <a:t>has</a:t>
            </a:r>
            <a:r>
              <a:rPr lang="de-DE" dirty="0"/>
              <a:t> </a:t>
            </a:r>
            <a:r>
              <a:rPr lang="de-DE" dirty="0" err="1"/>
              <a:t>recognised</a:t>
            </a:r>
            <a:r>
              <a:rPr lang="de-DE" dirty="0"/>
              <a:t> </a:t>
            </a:r>
            <a:r>
              <a:rPr lang="de-DE" dirty="0" err="1"/>
              <a:t>that</a:t>
            </a:r>
            <a:r>
              <a:rPr lang="de-DE" dirty="0"/>
              <a:t> </a:t>
            </a:r>
            <a:r>
              <a:rPr lang="de-DE" dirty="0" err="1"/>
              <a:t>if</a:t>
            </a:r>
            <a:r>
              <a:rPr lang="de-DE" dirty="0"/>
              <a:t> </a:t>
            </a:r>
            <a:r>
              <a:rPr lang="de-DE" dirty="0" err="1"/>
              <a:t>we</a:t>
            </a:r>
            <a:r>
              <a:rPr lang="de-DE" dirty="0"/>
              <a:t> </a:t>
            </a:r>
            <a:r>
              <a:rPr lang="de-DE" dirty="0" err="1"/>
              <a:t>are</a:t>
            </a:r>
            <a:r>
              <a:rPr lang="de-DE" dirty="0"/>
              <a:t> </a:t>
            </a:r>
            <a:r>
              <a:rPr lang="de-DE" dirty="0" err="1"/>
              <a:t>going</a:t>
            </a:r>
            <a:r>
              <a:rPr lang="de-DE" dirty="0"/>
              <a:t> to </a:t>
            </a:r>
            <a:r>
              <a:rPr lang="de-DE" dirty="0" err="1"/>
              <a:t>address</a:t>
            </a:r>
            <a:r>
              <a:rPr lang="de-DE" dirty="0"/>
              <a:t> </a:t>
            </a:r>
            <a:r>
              <a:rPr lang="de-DE" dirty="0" err="1"/>
              <a:t>the</a:t>
            </a:r>
            <a:r>
              <a:rPr lang="de-DE" dirty="0"/>
              <a:t> </a:t>
            </a:r>
            <a:r>
              <a:rPr lang="de-DE" dirty="0" err="1"/>
              <a:t>threats</a:t>
            </a:r>
            <a:r>
              <a:rPr lang="de-DE" dirty="0"/>
              <a:t> </a:t>
            </a:r>
            <a:r>
              <a:rPr lang="de-DE" dirty="0" err="1"/>
              <a:t>from</a:t>
            </a:r>
            <a:r>
              <a:rPr lang="de-DE" dirty="0"/>
              <a:t> </a:t>
            </a:r>
            <a:r>
              <a:rPr lang="de-DE" dirty="0" err="1"/>
              <a:t>climate</a:t>
            </a:r>
            <a:r>
              <a:rPr lang="de-DE" dirty="0"/>
              <a:t> </a:t>
            </a:r>
            <a:r>
              <a:rPr lang="de-DE" dirty="0" err="1"/>
              <a:t>change</a:t>
            </a:r>
            <a:r>
              <a:rPr lang="en-US" dirty="0"/>
              <a:t>, then we will have to address the threats </a:t>
            </a:r>
            <a:r>
              <a:rPr lang="de-DE" dirty="0" err="1"/>
              <a:t>from</a:t>
            </a:r>
            <a:r>
              <a:rPr lang="de-DE" dirty="0"/>
              <a:t> </a:t>
            </a:r>
            <a:r>
              <a:rPr lang="de-DE" dirty="0" err="1"/>
              <a:t>biodiversity</a:t>
            </a:r>
            <a:r>
              <a:rPr lang="de-DE" dirty="0"/>
              <a:t> </a:t>
            </a:r>
            <a:r>
              <a:rPr lang="de-DE" dirty="0" err="1"/>
              <a:t>loss</a:t>
            </a:r>
            <a:r>
              <a:rPr lang="de-DE" dirty="0"/>
              <a:t>.   </a:t>
            </a:r>
            <a:r>
              <a:rPr lang="de-DE" dirty="0" err="1"/>
              <a:t>It</a:t>
            </a:r>
            <a:r>
              <a:rPr lang="de-DE" dirty="0"/>
              <a:t> </a:t>
            </a:r>
            <a:r>
              <a:rPr lang="de-DE" dirty="0" err="1"/>
              <a:t>is</a:t>
            </a:r>
            <a:r>
              <a:rPr lang="de-DE" dirty="0"/>
              <a:t> </a:t>
            </a:r>
            <a:r>
              <a:rPr lang="en-US" dirty="0"/>
              <a:t>no longer a question of whether there will be a global market for biodiversity but of when and </a:t>
            </a:r>
            <a:r>
              <a:rPr lang="de-DE" dirty="0" err="1"/>
              <a:t>how</a:t>
            </a:r>
            <a:r>
              <a:rPr lang="de-D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Slide Number Placeholder 3"/>
          <p:cNvSpPr>
            <a:spLocks noGrp="1"/>
          </p:cNvSpPr>
          <p:nvPr>
            <p:ph type="sldNum" sz="quarter" idx="5"/>
          </p:nvPr>
        </p:nvSpPr>
        <p:spPr/>
        <p:txBody>
          <a:bodyPr/>
          <a:lstStyle/>
          <a:p>
            <a:fld id="{FC5057A0-4350-46E0-BDCC-1C88542E36DC}" type="slidenum">
              <a:rPr lang="en-NA" smtClean="0"/>
              <a:t>27</a:t>
            </a:fld>
            <a:endParaRPr lang="en-NA" dirty="0"/>
          </a:p>
        </p:txBody>
      </p:sp>
    </p:spTree>
    <p:extLst>
      <p:ext uri="{BB962C8B-B14F-4D97-AF65-F5344CB8AC3E}">
        <p14:creationId xmlns:p14="http://schemas.microsoft.com/office/powerpoint/2010/main" val="61230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157493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195104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55034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1688894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535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2857921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68102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233103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2"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2" y="317503"/>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5509872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374851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100735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287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57195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258343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324194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37750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CA72-F7D3-4F84-A60A-901683F31FB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CAE3E-27C5-4416-BE9D-B19C7BF9CBA7}" type="slidenum">
              <a:rPr lang="en-US" smtClean="0"/>
              <a:t>‹#›</a:t>
            </a:fld>
            <a:endParaRPr lang="en-US" dirty="0"/>
          </a:p>
        </p:txBody>
      </p:sp>
    </p:spTree>
    <p:extLst>
      <p:ext uri="{BB962C8B-B14F-4D97-AF65-F5344CB8AC3E}">
        <p14:creationId xmlns:p14="http://schemas.microsoft.com/office/powerpoint/2010/main" val="255276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DECA72-F7D3-4F84-A60A-901683F31FB9}" type="datetimeFigureOut">
              <a:rPr lang="en-US" smtClean="0"/>
              <a:t>9/27/2023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BCAE3E-27C5-4416-BE9D-B19C7BF9CBA7}" type="slidenum">
              <a:rPr lang="en-US" smtClean="0"/>
              <a:t>‹#›</a:t>
            </a:fld>
            <a:endParaRPr lang="en-US" dirty="0"/>
          </a:p>
        </p:txBody>
      </p:sp>
    </p:spTree>
    <p:extLst>
      <p:ext uri="{BB962C8B-B14F-4D97-AF65-F5344CB8AC3E}">
        <p14:creationId xmlns:p14="http://schemas.microsoft.com/office/powerpoint/2010/main" val="31532064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ceo@ccf-namibia.org"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ccf-namibia.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em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eo@ccf-namibia.org"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ccf-namib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62E7B-B461-48B4-BFC5-04994B23E4D2}"/>
              </a:ext>
            </a:extLst>
          </p:cNvPr>
          <p:cNvSpPr>
            <a:spLocks noGrp="1"/>
          </p:cNvSpPr>
          <p:nvPr>
            <p:ph type="ctrTitle"/>
          </p:nvPr>
        </p:nvSpPr>
        <p:spPr>
          <a:xfrm>
            <a:off x="1312332" y="1991361"/>
            <a:ext cx="10680746" cy="2406544"/>
          </a:xfrm>
        </p:spPr>
        <p:txBody>
          <a:bodyPr>
            <a:normAutofit fontScale="90000"/>
          </a:bodyPr>
          <a:lstStyle/>
          <a:p>
            <a:pPr algn="ctr"/>
            <a:r>
              <a:rPr lang="en-US" dirty="0">
                <a:solidFill>
                  <a:schemeClr val="tx1"/>
                </a:solidFill>
              </a:rPr>
              <a:t>Wildlife Credits </a:t>
            </a:r>
            <a:br>
              <a:rPr lang="en-US" dirty="0">
                <a:solidFill>
                  <a:schemeClr val="tx1"/>
                </a:solidFill>
              </a:rPr>
            </a:br>
            <a:r>
              <a:rPr lang="en-US" dirty="0">
                <a:solidFill>
                  <a:schemeClr val="tx1"/>
                </a:solidFill>
              </a:rPr>
              <a:t>as a Payments for Ecosystem Services in Namibia</a:t>
            </a:r>
            <a:r>
              <a:rPr lang="en-NA" dirty="0">
                <a:solidFill>
                  <a:schemeClr val="tx1"/>
                </a:solidFill>
              </a:rPr>
              <a:t> – An introduction</a:t>
            </a:r>
            <a:endParaRPr lang="de-DE" dirty="0">
              <a:solidFill>
                <a:schemeClr val="tx1"/>
              </a:solidFill>
            </a:endParaRPr>
          </a:p>
        </p:txBody>
      </p:sp>
      <p:sp>
        <p:nvSpPr>
          <p:cNvPr id="3" name="Subtitle 2">
            <a:extLst>
              <a:ext uri="{FF2B5EF4-FFF2-40B4-BE49-F238E27FC236}">
                <a16:creationId xmlns:a16="http://schemas.microsoft.com/office/drawing/2014/main" id="{EF853C6C-E5DC-463B-BF94-D8AF42537804}"/>
              </a:ext>
            </a:extLst>
          </p:cNvPr>
          <p:cNvSpPr>
            <a:spLocks noGrp="1"/>
          </p:cNvSpPr>
          <p:nvPr>
            <p:ph type="subTitle" idx="1"/>
          </p:nvPr>
        </p:nvSpPr>
        <p:spPr>
          <a:xfrm>
            <a:off x="1524000" y="4397905"/>
            <a:ext cx="9144000" cy="1655762"/>
          </a:xfrm>
        </p:spPr>
        <p:txBody>
          <a:bodyPr>
            <a:normAutofit/>
          </a:bodyPr>
          <a:lstStyle/>
          <a:p>
            <a:pPr algn="ctr"/>
            <a:r>
              <a:rPr lang="en-US" dirty="0"/>
              <a:t>A CBNRM initiative</a:t>
            </a:r>
          </a:p>
          <a:p>
            <a:endParaRPr lang="en-US" dirty="0"/>
          </a:p>
          <a:p>
            <a:endParaRPr lang="en-US" dirty="0"/>
          </a:p>
        </p:txBody>
      </p:sp>
    </p:spTree>
    <p:extLst>
      <p:ext uri="{BB962C8B-B14F-4D97-AF65-F5344CB8AC3E}">
        <p14:creationId xmlns:p14="http://schemas.microsoft.com/office/powerpoint/2010/main" val="229239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EDAE-A0BA-4972-8585-6E812188A251}"/>
              </a:ext>
            </a:extLst>
          </p:cNvPr>
          <p:cNvSpPr>
            <a:spLocks noGrp="1"/>
          </p:cNvSpPr>
          <p:nvPr>
            <p:ph type="title"/>
          </p:nvPr>
        </p:nvSpPr>
        <p:spPr/>
        <p:txBody>
          <a:bodyPr/>
          <a:lstStyle/>
          <a:p>
            <a:endParaRPr lang="en-NA" dirty="0"/>
          </a:p>
        </p:txBody>
      </p:sp>
      <p:pic>
        <p:nvPicPr>
          <p:cNvPr id="5" name="Content Placeholder 4">
            <a:extLst>
              <a:ext uri="{FF2B5EF4-FFF2-40B4-BE49-F238E27FC236}">
                <a16:creationId xmlns:a16="http://schemas.microsoft.com/office/drawing/2014/main" id="{77BBDF72-A0A1-4DA4-8558-A566A3EBA3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25"/>
            <a:ext cx="12192000" cy="6810375"/>
          </a:xfrm>
        </p:spPr>
      </p:pic>
    </p:spTree>
    <p:extLst>
      <p:ext uri="{BB962C8B-B14F-4D97-AF65-F5344CB8AC3E}">
        <p14:creationId xmlns:p14="http://schemas.microsoft.com/office/powerpoint/2010/main" val="4194930670"/>
      </p:ext>
    </p:extLst>
  </p:cSld>
  <p:clrMapOvr>
    <a:masterClrMapping/>
  </p:clrMapOvr>
  <mc:AlternateContent xmlns:mc="http://schemas.openxmlformats.org/markup-compatibility/2006" xmlns:p14="http://schemas.microsoft.com/office/powerpoint/2010/main">
    <mc:Choice Requires="p14">
      <p:transition p14:dur="100" advTm="7026"/>
    </mc:Choice>
    <mc:Fallback xmlns="">
      <p:transition advTm="7026"/>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1D332BB-9DA2-2CEF-3FE1-17EA608F511F}"/>
              </a:ext>
            </a:extLst>
          </p:cNvPr>
          <p:cNvGraphicFramePr>
            <a:graphicFrameLocks noGrp="1"/>
          </p:cNvGraphicFramePr>
          <p:nvPr>
            <p:ph idx="1"/>
            <p:extLst>
              <p:ext uri="{D42A27DB-BD31-4B8C-83A1-F6EECF244321}">
                <p14:modId xmlns:p14="http://schemas.microsoft.com/office/powerpoint/2010/main" val="3791442411"/>
              </p:ext>
            </p:extLst>
          </p:nvPr>
        </p:nvGraphicFramePr>
        <p:xfrm>
          <a:off x="0" y="1"/>
          <a:ext cx="12192000" cy="6770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75840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ADD7-FB32-56BC-9135-EFC6710B5346}"/>
              </a:ext>
            </a:extLst>
          </p:cNvPr>
          <p:cNvSpPr>
            <a:spLocks noGrp="1"/>
          </p:cNvSpPr>
          <p:nvPr>
            <p:ph type="title"/>
          </p:nvPr>
        </p:nvSpPr>
        <p:spPr>
          <a:xfrm>
            <a:off x="592175" y="392119"/>
            <a:ext cx="7185038" cy="736678"/>
          </a:xfrm>
        </p:spPr>
        <p:txBody>
          <a:bodyPr vert="horz" lIns="91440" tIns="45720" rIns="91440" bIns="45720" rtlCol="0" anchor="t">
            <a:normAutofit/>
          </a:bodyPr>
          <a:lstStyle/>
          <a:p>
            <a:r>
              <a:rPr lang="en-US" b="1" dirty="0">
                <a:latin typeface="+mn-lt"/>
              </a:rPr>
              <a:t>What is Wildlife Credits</a:t>
            </a:r>
            <a:r>
              <a:rPr lang="en-NA" b="1" dirty="0">
                <a:latin typeface="+mn-lt"/>
              </a:rPr>
              <a:t> Namibia</a:t>
            </a:r>
            <a:r>
              <a:rPr lang="en-US" b="1" dirty="0">
                <a:latin typeface="+mn-lt"/>
              </a:rPr>
              <a:t> </a:t>
            </a:r>
          </a:p>
        </p:txBody>
      </p:sp>
      <p:pic>
        <p:nvPicPr>
          <p:cNvPr id="4" name="Content Placeholder 3">
            <a:extLst>
              <a:ext uri="{FF2B5EF4-FFF2-40B4-BE49-F238E27FC236}">
                <a16:creationId xmlns:a16="http://schemas.microsoft.com/office/drawing/2014/main" id="{3D42A643-BE2A-3A54-CB21-49B81442A32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729" b="3"/>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rgbClr val="FFFFFF">
              <a:shade val="85000"/>
            </a:srgbClr>
          </a:solidFill>
          <a:effectLst>
            <a:outerShdw blurRad="381000" dist="152400" dir="5400000" algn="t" rotWithShape="0">
              <a:prstClr val="black">
                <a:alpha val="10000"/>
              </a:prst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68FDA7EE-A62E-E7BE-BD29-F88EB9552CDE}"/>
              </a:ext>
            </a:extLst>
          </p:cNvPr>
          <p:cNvSpPr txBox="1"/>
          <p:nvPr/>
        </p:nvSpPr>
        <p:spPr>
          <a:xfrm>
            <a:off x="6436437" y="1128796"/>
            <a:ext cx="5568429" cy="504657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b="1" dirty="0">
                <a:solidFill>
                  <a:schemeClr val="tx1">
                    <a:alpha val="80000"/>
                  </a:schemeClr>
                </a:solidFill>
                <a:effectLst/>
              </a:rPr>
              <a:t>Wildlife Credits </a:t>
            </a:r>
            <a:r>
              <a:rPr lang="en-US" sz="2800" b="1" u="sng" dirty="0">
                <a:solidFill>
                  <a:schemeClr val="tx1">
                    <a:alpha val="80000"/>
                  </a:schemeClr>
                </a:solidFill>
                <a:effectLst/>
              </a:rPr>
              <a:t>pays wildlife stewards</a:t>
            </a:r>
            <a:r>
              <a:rPr lang="en-US" sz="2800" b="1" dirty="0">
                <a:solidFill>
                  <a:schemeClr val="tx1">
                    <a:alpha val="80000"/>
                  </a:schemeClr>
                </a:solidFill>
                <a:effectLst/>
              </a:rPr>
              <a:t> for protecting wildlife and wildlife habitats based on </a:t>
            </a:r>
            <a:r>
              <a:rPr lang="en-US" sz="2800" b="1" u="sng" dirty="0">
                <a:solidFill>
                  <a:schemeClr val="tx1">
                    <a:alpha val="80000"/>
                  </a:schemeClr>
                </a:solidFill>
                <a:effectLst/>
              </a:rPr>
              <a:t>verifiable results</a:t>
            </a:r>
            <a:r>
              <a:rPr lang="en-US" sz="2800" b="1" dirty="0">
                <a:solidFill>
                  <a:schemeClr val="tx1">
                    <a:alpha val="80000"/>
                  </a:schemeClr>
                </a:solidFill>
                <a:effectLst/>
              </a:rPr>
              <a:t>.  </a:t>
            </a:r>
          </a:p>
          <a:p>
            <a:pPr indent="-228600">
              <a:lnSpc>
                <a:spcPct val="90000"/>
              </a:lnSpc>
              <a:spcAft>
                <a:spcPts val="600"/>
              </a:spcAft>
              <a:buFont typeface="Arial" panose="020B0604020202020204" pitchFamily="34" charset="0"/>
              <a:buChar char="•"/>
            </a:pPr>
            <a:endParaRPr lang="en-US" sz="2800" b="1" dirty="0">
              <a:solidFill>
                <a:schemeClr val="tx1">
                  <a:alpha val="80000"/>
                </a:schemeClr>
              </a:solidFill>
              <a:effectLst/>
            </a:endParaRPr>
          </a:p>
          <a:p>
            <a:pPr indent="-228600">
              <a:lnSpc>
                <a:spcPct val="90000"/>
              </a:lnSpc>
              <a:spcAft>
                <a:spcPts val="600"/>
              </a:spcAft>
              <a:buFont typeface="Arial" panose="020B0604020202020204" pitchFamily="34" charset="0"/>
              <a:buChar char="•"/>
            </a:pPr>
            <a:r>
              <a:rPr lang="en-US" sz="2800" b="1" dirty="0">
                <a:solidFill>
                  <a:schemeClr val="tx1">
                    <a:alpha val="80000"/>
                  </a:schemeClr>
                </a:solidFill>
                <a:effectLst/>
              </a:rPr>
              <a:t>It is a mechanism that </a:t>
            </a:r>
            <a:r>
              <a:rPr lang="en-US" sz="2800" b="1" u="sng" dirty="0">
                <a:solidFill>
                  <a:schemeClr val="tx1">
                    <a:alpha val="80000"/>
                  </a:schemeClr>
                </a:solidFill>
                <a:effectLst/>
              </a:rPr>
              <a:t>recognizes wildlife stewards </a:t>
            </a:r>
            <a:r>
              <a:rPr lang="en-US" sz="2800" b="1" dirty="0">
                <a:solidFill>
                  <a:schemeClr val="tx1">
                    <a:alpha val="80000"/>
                  </a:schemeClr>
                </a:solidFill>
                <a:effectLst/>
              </a:rPr>
              <a:t>for protecting biodiversity, a global </a:t>
            </a:r>
            <a:r>
              <a:rPr lang="en-US" sz="2800" b="1" u="sng" dirty="0">
                <a:solidFill>
                  <a:schemeClr val="tx1">
                    <a:alpha val="80000"/>
                  </a:schemeClr>
                </a:solidFill>
                <a:effectLst/>
              </a:rPr>
              <a:t>public good</a:t>
            </a:r>
            <a:r>
              <a:rPr lang="en-US" sz="2800" b="1" dirty="0">
                <a:solidFill>
                  <a:schemeClr val="tx1">
                    <a:alpha val="80000"/>
                  </a:schemeClr>
                </a:solidFill>
                <a:effectLst/>
              </a:rPr>
              <a:t>. </a:t>
            </a:r>
          </a:p>
          <a:p>
            <a:pPr indent="-228600">
              <a:lnSpc>
                <a:spcPct val="90000"/>
              </a:lnSpc>
              <a:spcAft>
                <a:spcPts val="600"/>
              </a:spcAft>
              <a:buFont typeface="Arial" panose="020B0604020202020204" pitchFamily="34" charset="0"/>
              <a:buChar char="•"/>
            </a:pPr>
            <a:endParaRPr lang="en-US" sz="2800" b="1" dirty="0">
              <a:solidFill>
                <a:schemeClr val="tx1">
                  <a:alpha val="80000"/>
                </a:schemeClr>
              </a:solidFill>
              <a:effectLst/>
            </a:endParaRPr>
          </a:p>
          <a:p>
            <a:pPr indent="-228600">
              <a:lnSpc>
                <a:spcPct val="90000"/>
              </a:lnSpc>
              <a:spcAft>
                <a:spcPts val="600"/>
              </a:spcAft>
              <a:buFont typeface="Arial" panose="020B0604020202020204" pitchFamily="34" charset="0"/>
              <a:buChar char="•"/>
            </a:pPr>
            <a:r>
              <a:rPr lang="en-US" sz="2800" b="1" dirty="0">
                <a:solidFill>
                  <a:schemeClr val="tx1">
                    <a:alpha val="80000"/>
                  </a:schemeClr>
                </a:solidFill>
                <a:effectLst/>
              </a:rPr>
              <a:t>The payment is performance-based</a:t>
            </a:r>
            <a:r>
              <a:rPr lang="en-US" sz="3200" b="1" dirty="0">
                <a:solidFill>
                  <a:schemeClr val="tx1">
                    <a:alpha val="80000"/>
                  </a:schemeClr>
                </a:solidFill>
                <a:effectLst/>
              </a:rPr>
              <a:t>. </a:t>
            </a:r>
            <a:endParaRPr lang="en-US" sz="3200" b="1" dirty="0">
              <a:solidFill>
                <a:schemeClr val="tx1">
                  <a:alpha val="80000"/>
                </a:schemeClr>
              </a:solidFill>
            </a:endParaRPr>
          </a:p>
        </p:txBody>
      </p:sp>
    </p:spTree>
    <p:extLst>
      <p:ext uri="{BB962C8B-B14F-4D97-AF65-F5344CB8AC3E}">
        <p14:creationId xmlns:p14="http://schemas.microsoft.com/office/powerpoint/2010/main" val="217024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2F87CD-9C22-DD17-F410-1C25CEFFE6DC}"/>
              </a:ext>
            </a:extLst>
          </p:cNvPr>
          <p:cNvSpPr/>
          <p:nvPr/>
        </p:nvSpPr>
        <p:spPr>
          <a:xfrm>
            <a:off x="51832" y="1946041"/>
            <a:ext cx="6979595" cy="5094320"/>
          </a:xfrm>
          <a:prstGeom prst="rect">
            <a:avLst/>
          </a:prstGeom>
          <a:solidFill>
            <a:schemeClr val="bg1">
              <a:lumMod val="8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560511B-82BF-4870-BB43-A14E7615559E}"/>
              </a:ext>
            </a:extLst>
          </p:cNvPr>
          <p:cNvGrpSpPr/>
          <p:nvPr/>
        </p:nvGrpSpPr>
        <p:grpSpPr>
          <a:xfrm>
            <a:off x="111512" y="1968314"/>
            <a:ext cx="6744839" cy="4738824"/>
            <a:chOff x="1355618" y="-17784"/>
            <a:chExt cx="8567728" cy="5216508"/>
          </a:xfrm>
        </p:grpSpPr>
        <p:sp>
          <p:nvSpPr>
            <p:cNvPr id="6" name="Oval 5">
              <a:extLst>
                <a:ext uri="{FF2B5EF4-FFF2-40B4-BE49-F238E27FC236}">
                  <a16:creationId xmlns:a16="http://schemas.microsoft.com/office/drawing/2014/main" id="{BDF24039-7ECC-460E-BF09-6AB4E2390C43}"/>
                </a:ext>
              </a:extLst>
            </p:cNvPr>
            <p:cNvSpPr/>
            <p:nvPr/>
          </p:nvSpPr>
          <p:spPr>
            <a:xfrm>
              <a:off x="5973525" y="3506514"/>
              <a:ext cx="2159571" cy="1509964"/>
            </a:xfrm>
            <a:prstGeom prst="ellipse">
              <a:avLst/>
            </a:prstGeom>
            <a:ln>
              <a:solidFill>
                <a:schemeClr val="tx1"/>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Kunene Elephants</a:t>
              </a:r>
            </a:p>
          </p:txBody>
        </p:sp>
        <p:sp>
          <p:nvSpPr>
            <p:cNvPr id="7" name="Oval 6">
              <a:extLst>
                <a:ext uri="{FF2B5EF4-FFF2-40B4-BE49-F238E27FC236}">
                  <a16:creationId xmlns:a16="http://schemas.microsoft.com/office/drawing/2014/main" id="{65C36ADD-6206-4592-8FC4-071156137826}"/>
                </a:ext>
              </a:extLst>
            </p:cNvPr>
            <p:cNvSpPr/>
            <p:nvPr/>
          </p:nvSpPr>
          <p:spPr>
            <a:xfrm>
              <a:off x="5935335" y="2317008"/>
              <a:ext cx="2159571" cy="1480357"/>
            </a:xfrm>
            <a:prstGeom prst="ellipse">
              <a:avLst/>
            </a:prstGeom>
            <a:ln>
              <a:solidFill>
                <a:schemeClr val="tx1"/>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Chobe Lions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endParaRPr>
            </a:p>
          </p:txBody>
        </p:sp>
        <p:sp>
          <p:nvSpPr>
            <p:cNvPr id="2" name="Cylinder 1">
              <a:extLst>
                <a:ext uri="{FF2B5EF4-FFF2-40B4-BE49-F238E27FC236}">
                  <a16:creationId xmlns:a16="http://schemas.microsoft.com/office/drawing/2014/main" id="{1111F323-6DD3-4AAD-A46E-20FB6E98AD65}"/>
                </a:ext>
              </a:extLst>
            </p:cNvPr>
            <p:cNvSpPr/>
            <p:nvPr/>
          </p:nvSpPr>
          <p:spPr>
            <a:xfrm>
              <a:off x="1355618" y="2514609"/>
              <a:ext cx="3403741" cy="1363894"/>
            </a:xfrm>
            <a:prstGeom prst="can">
              <a:avLst/>
            </a:prstGeom>
            <a:ln>
              <a:solidFill>
                <a:schemeClr val="tx1"/>
              </a:solidFill>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Franklin Gothic Book" panose="020F0502020204030204"/>
                  <a:ea typeface="+mn-ea"/>
                  <a:cs typeface="+mn-cs"/>
                </a:rPr>
                <a:t>Conservation Landscape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Franklin Gothic Book" panose="020F0502020204030204"/>
                  <a:ea typeface="+mn-ea"/>
                  <a:cs typeface="+mn-cs"/>
                </a:rPr>
                <a:t>(Exclusive Wildlife Areas)</a:t>
              </a:r>
              <a:endParaRPr kumimoji="0" lang="en-NA" sz="1600" b="1"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3" name="Oval 2">
              <a:extLst>
                <a:ext uri="{FF2B5EF4-FFF2-40B4-BE49-F238E27FC236}">
                  <a16:creationId xmlns:a16="http://schemas.microsoft.com/office/drawing/2014/main" id="{63DDDC4D-D701-4D40-8F5D-CCDC7EFBB39D}"/>
                </a:ext>
              </a:extLst>
            </p:cNvPr>
            <p:cNvSpPr/>
            <p:nvPr/>
          </p:nvSpPr>
          <p:spPr>
            <a:xfrm>
              <a:off x="5894677" y="1137433"/>
              <a:ext cx="2159571" cy="1443348"/>
            </a:xfrm>
            <a:prstGeom prst="ellipse">
              <a:avLst/>
            </a:prstGeom>
            <a:ln>
              <a:solidFill>
                <a:schemeClr val="tx1"/>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Kunene Lions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(Lion Days)</a:t>
              </a:r>
            </a:p>
          </p:txBody>
        </p:sp>
        <p:sp>
          <p:nvSpPr>
            <p:cNvPr id="4" name="Oval 3">
              <a:extLst>
                <a:ext uri="{FF2B5EF4-FFF2-40B4-BE49-F238E27FC236}">
                  <a16:creationId xmlns:a16="http://schemas.microsoft.com/office/drawing/2014/main" id="{3A08EAEB-3B26-4838-92CB-EB0FE8E65B4D}"/>
                </a:ext>
              </a:extLst>
            </p:cNvPr>
            <p:cNvSpPr/>
            <p:nvPr/>
          </p:nvSpPr>
          <p:spPr>
            <a:xfrm>
              <a:off x="7749568" y="2658923"/>
              <a:ext cx="2173778" cy="1546973"/>
            </a:xfrm>
            <a:prstGeom prst="ellipse">
              <a:avLst/>
            </a:prstGeom>
            <a:ln>
              <a:solidFill>
                <a:schemeClr val="tx1"/>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Wildlife Corridors</a:t>
              </a:r>
              <a:endParaRPr kumimoji="0" lang="en-NA" sz="1600" b="1" i="0" u="none" strike="noStrike" kern="1200" cap="none" spc="0" normalizeH="0" baseline="0" noProof="0" dirty="0">
                <a:ln>
                  <a:noFill/>
                </a:ln>
                <a:solidFill>
                  <a:prstClr val="black"/>
                </a:solidFill>
                <a:effectLst/>
                <a:uLnTx/>
                <a:uFillTx/>
                <a:latin typeface="Franklin Gothic Book" panose="020F0502020204030204"/>
                <a:ea typeface="+mn-ea"/>
                <a:cs typeface="+mn-cs"/>
              </a:endParaRPr>
            </a:p>
          </p:txBody>
        </p:sp>
        <p:sp>
          <p:nvSpPr>
            <p:cNvPr id="5" name="Oval 4">
              <a:extLst>
                <a:ext uri="{FF2B5EF4-FFF2-40B4-BE49-F238E27FC236}">
                  <a16:creationId xmlns:a16="http://schemas.microsoft.com/office/drawing/2014/main" id="{A3A6FA01-A1F2-4DE0-B6F4-035B7EA4C90B}"/>
                </a:ext>
              </a:extLst>
            </p:cNvPr>
            <p:cNvSpPr/>
            <p:nvPr/>
          </p:nvSpPr>
          <p:spPr>
            <a:xfrm>
              <a:off x="7701181" y="1699202"/>
              <a:ext cx="2159571" cy="1435948"/>
            </a:xfrm>
            <a:prstGeom prst="ellipse">
              <a:avLst/>
            </a:prstGeom>
            <a:solidFill>
              <a:srgbClr val="FF0000"/>
            </a:solidFill>
            <a:ln>
              <a:solidFill>
                <a:schemeClr val="tx1"/>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Wildlife Sightings</a:t>
              </a:r>
            </a:p>
          </p:txBody>
        </p:sp>
        <p:sp>
          <p:nvSpPr>
            <p:cNvPr id="8" name="Rectangle 7">
              <a:extLst>
                <a:ext uri="{FF2B5EF4-FFF2-40B4-BE49-F238E27FC236}">
                  <a16:creationId xmlns:a16="http://schemas.microsoft.com/office/drawing/2014/main" id="{4EE3A905-A0D2-4465-86C9-098E0727C03D}"/>
                </a:ext>
              </a:extLst>
            </p:cNvPr>
            <p:cNvSpPr/>
            <p:nvPr/>
          </p:nvSpPr>
          <p:spPr>
            <a:xfrm>
              <a:off x="6668596" y="-17784"/>
              <a:ext cx="2814831" cy="972122"/>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Species Products</a:t>
              </a:r>
              <a:r>
                <a:rPr kumimoji="0" lang="en-NA"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A"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(Bio-diversity Richness)</a:t>
              </a:r>
              <a:endPar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endParaRPr>
            </a:p>
          </p:txBody>
        </p:sp>
        <p:sp>
          <p:nvSpPr>
            <p:cNvPr id="9" name="Rectangle 8">
              <a:extLst>
                <a:ext uri="{FF2B5EF4-FFF2-40B4-BE49-F238E27FC236}">
                  <a16:creationId xmlns:a16="http://schemas.microsoft.com/office/drawing/2014/main" id="{9B4832A8-E0DF-4107-A8DA-0F215048DD59}"/>
                </a:ext>
              </a:extLst>
            </p:cNvPr>
            <p:cNvSpPr/>
            <p:nvPr/>
          </p:nvSpPr>
          <p:spPr>
            <a:xfrm>
              <a:off x="1954328" y="259769"/>
              <a:ext cx="2269162" cy="1227956"/>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rPr>
                <a:t>Wildlife Landscape</a:t>
              </a:r>
              <a:endParaRPr kumimoji="0" lang="en-NA" sz="1600" b="1" i="0" u="none" strike="noStrike" kern="1200" cap="none" spc="0" normalizeH="0" baseline="0" noProof="0" dirty="0">
                <a:ln>
                  <a:noFill/>
                </a:ln>
                <a:solidFill>
                  <a:prstClr val="black"/>
                </a:solidFill>
                <a:effectLst/>
                <a:uLnTx/>
                <a:uFillTx/>
                <a:latin typeface="Franklin Gothic Book"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A" sz="1600" b="1" dirty="0">
                  <a:solidFill>
                    <a:prstClr val="black"/>
                  </a:solidFill>
                  <a:latin typeface="Franklin Gothic Book" panose="020F0502020204030204"/>
                </a:rPr>
                <a:t>(Base Payment)</a:t>
              </a:r>
              <a:endParaRPr kumimoji="0" lang="en-GB" sz="1600" b="1" i="0" u="none" strike="noStrike" kern="1200" cap="none" spc="0" normalizeH="0" baseline="0" noProof="0" dirty="0">
                <a:ln>
                  <a:noFill/>
                </a:ln>
                <a:solidFill>
                  <a:prstClr val="black"/>
                </a:solidFill>
                <a:effectLst/>
                <a:uLnTx/>
                <a:uFillTx/>
                <a:latin typeface="Franklin Gothic Book" panose="020F0502020204030204"/>
                <a:ea typeface="+mn-ea"/>
                <a:cs typeface="+mn-cs"/>
              </a:endParaRPr>
            </a:p>
          </p:txBody>
        </p:sp>
        <p:sp>
          <p:nvSpPr>
            <p:cNvPr id="10" name="Left Bracket 9">
              <a:extLst>
                <a:ext uri="{FF2B5EF4-FFF2-40B4-BE49-F238E27FC236}">
                  <a16:creationId xmlns:a16="http://schemas.microsoft.com/office/drawing/2014/main" id="{C8C793F1-BB3F-42F7-85B6-FBE0DA652718}"/>
                </a:ext>
              </a:extLst>
            </p:cNvPr>
            <p:cNvSpPr/>
            <p:nvPr/>
          </p:nvSpPr>
          <p:spPr>
            <a:xfrm>
              <a:off x="5823845" y="1194388"/>
              <a:ext cx="326455" cy="4004336"/>
            </a:xfrm>
            <a:prstGeom prst="leftBracket">
              <a:avLst>
                <a:gd name="adj" fmla="val 0"/>
              </a:avLst>
            </a:prstGeom>
            <a:ln>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A" sz="1600" b="0" i="0" u="none" strike="noStrike" kern="1200" cap="none" spc="0" normalizeH="0" baseline="0" noProof="0" dirty="0">
                <a:ln>
                  <a:noFill/>
                </a:ln>
                <a:solidFill>
                  <a:prstClr val="black"/>
                </a:solidFill>
                <a:effectLst/>
                <a:uLnTx/>
                <a:uFillTx/>
                <a:latin typeface="Franklin Gothic Book" panose="020F0502020204030204"/>
                <a:ea typeface="+mn-ea"/>
                <a:cs typeface="+mn-cs"/>
              </a:endParaRPr>
            </a:p>
          </p:txBody>
        </p:sp>
        <p:cxnSp>
          <p:nvCxnSpPr>
            <p:cNvPr id="16" name="Straight Connector 15">
              <a:extLst>
                <a:ext uri="{FF2B5EF4-FFF2-40B4-BE49-F238E27FC236}">
                  <a16:creationId xmlns:a16="http://schemas.microsoft.com/office/drawing/2014/main" id="{1806671E-D29F-4600-BC4C-878BE98E159A}"/>
                </a:ext>
              </a:extLst>
            </p:cNvPr>
            <p:cNvCxnSpPr>
              <a:stCxn id="2" idx="4"/>
              <a:endCxn id="10" idx="1"/>
            </p:cNvCxnSpPr>
            <p:nvPr/>
          </p:nvCxnSpPr>
          <p:spPr>
            <a:xfrm>
              <a:off x="4759359" y="3196556"/>
              <a:ext cx="106448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3" name="Title 1">
            <a:extLst>
              <a:ext uri="{FF2B5EF4-FFF2-40B4-BE49-F238E27FC236}">
                <a16:creationId xmlns:a16="http://schemas.microsoft.com/office/drawing/2014/main" id="{2F603226-FAA5-4400-829A-9EAF0EE0CED0}"/>
              </a:ext>
            </a:extLst>
          </p:cNvPr>
          <p:cNvSpPr txBox="1">
            <a:spLocks/>
          </p:cNvSpPr>
          <p:nvPr/>
        </p:nvSpPr>
        <p:spPr>
          <a:xfrm>
            <a:off x="111512" y="236887"/>
            <a:ext cx="3468722" cy="144655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NA"/>
            </a:defPPr>
            <a:lvl1pPr marR="0" lvl="0" indent="0" fontAlgn="auto">
              <a:lnSpc>
                <a:spcPct val="100000"/>
              </a:lnSpc>
              <a:spcBef>
                <a:spcPts val="0"/>
              </a:spcBef>
              <a:spcAft>
                <a:spcPts val="0"/>
              </a:spcAft>
              <a:buClrTx/>
              <a:buSzTx/>
              <a:buFontTx/>
              <a:buNone/>
              <a:tabLst/>
              <a:defRPr kumimoji="0" sz="4000" b="1" i="0" u="none" strike="noStrike" cap="none" spc="0" normalizeH="0" baseline="0">
                <a:ln>
                  <a:noFill/>
                </a:ln>
                <a:solidFill>
                  <a:prstClr val="black"/>
                </a:solidFill>
                <a:effectLst/>
                <a:uLnTx/>
                <a:uFillTx/>
                <a:latin typeface="Calibri" panose="020F0502020204030204"/>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NA" dirty="0"/>
              <a:t>PES “</a:t>
            </a:r>
            <a:r>
              <a:rPr lang="en-US" dirty="0"/>
              <a:t>Wildlife Credits</a:t>
            </a:r>
            <a:r>
              <a:rPr lang="en-NA" dirty="0"/>
              <a:t>”</a:t>
            </a:r>
            <a:endParaRPr lang="en-US" dirty="0"/>
          </a:p>
          <a:p>
            <a:endParaRPr lang="en-US" sz="800" dirty="0"/>
          </a:p>
        </p:txBody>
      </p:sp>
      <p:pic>
        <p:nvPicPr>
          <p:cNvPr id="15" name="Picture 14">
            <a:extLst>
              <a:ext uri="{FF2B5EF4-FFF2-40B4-BE49-F238E27FC236}">
                <a16:creationId xmlns:a16="http://schemas.microsoft.com/office/drawing/2014/main" id="{69A4EEBA-5D41-2C0A-A822-86261F767D97}"/>
              </a:ext>
            </a:extLst>
          </p:cNvPr>
          <p:cNvPicPr>
            <a:picLocks noChangeAspect="1"/>
          </p:cNvPicPr>
          <p:nvPr/>
        </p:nvPicPr>
        <p:blipFill>
          <a:blip r:embed="rId3"/>
          <a:stretch>
            <a:fillRect/>
          </a:stretch>
        </p:blipFill>
        <p:spPr>
          <a:xfrm>
            <a:off x="7131617" y="1900208"/>
            <a:ext cx="4948871" cy="4857433"/>
          </a:xfrm>
          <a:prstGeom prst="rect">
            <a:avLst/>
          </a:prstGeom>
        </p:spPr>
      </p:pic>
      <p:sp>
        <p:nvSpPr>
          <p:cNvPr id="17" name="TextBox 8">
            <a:extLst>
              <a:ext uri="{FF2B5EF4-FFF2-40B4-BE49-F238E27FC236}">
                <a16:creationId xmlns:a16="http://schemas.microsoft.com/office/drawing/2014/main" id="{2411624F-026A-487F-BF2C-EEC95CA18892}"/>
              </a:ext>
            </a:extLst>
          </p:cNvPr>
          <p:cNvSpPr txBox="1"/>
          <p:nvPr/>
        </p:nvSpPr>
        <p:spPr>
          <a:xfrm>
            <a:off x="3649545" y="264888"/>
            <a:ext cx="2687698" cy="1446550"/>
          </a:xfrm>
          <a:prstGeom prst="rect">
            <a:avLst/>
          </a:prstGeom>
          <a:solidFill>
            <a:srgbClr val="92D050"/>
          </a:solidFill>
          <a:ln>
            <a:solidFill>
              <a:schemeClr val="tx1"/>
            </a:solid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800" b="1" u="sng" dirty="0"/>
              <a:t>Species Performance:</a:t>
            </a:r>
            <a:r>
              <a:rPr lang="en-CA" sz="1800" b="1" dirty="0"/>
              <a:t>   </a:t>
            </a:r>
          </a:p>
          <a:p>
            <a:pPr algn="ctr"/>
            <a:r>
              <a:rPr lang="en-CA" sz="1800" dirty="0"/>
              <a:t>i. Species Density/Index</a:t>
            </a:r>
          </a:p>
          <a:p>
            <a:pPr algn="ctr"/>
            <a:r>
              <a:rPr lang="en-CA" sz="1800" dirty="0"/>
              <a:t>ii. Calving / Breeding Nr.</a:t>
            </a:r>
          </a:p>
          <a:p>
            <a:pPr algn="ctr"/>
            <a:r>
              <a:rPr lang="en-CA" sz="1800" dirty="0"/>
              <a:t>iii. Species Presence</a:t>
            </a:r>
          </a:p>
        </p:txBody>
      </p:sp>
      <p:sp>
        <p:nvSpPr>
          <p:cNvPr id="18" name="TextBox 11">
            <a:extLst>
              <a:ext uri="{FF2B5EF4-FFF2-40B4-BE49-F238E27FC236}">
                <a16:creationId xmlns:a16="http://schemas.microsoft.com/office/drawing/2014/main" id="{E76A6F84-C465-41E3-BABA-52D68A6114D1}"/>
              </a:ext>
            </a:extLst>
          </p:cNvPr>
          <p:cNvSpPr txBox="1"/>
          <p:nvPr/>
        </p:nvSpPr>
        <p:spPr>
          <a:xfrm>
            <a:off x="6337243" y="267778"/>
            <a:ext cx="2726545" cy="1291772"/>
          </a:xfrm>
          <a:prstGeom prst="rect">
            <a:avLst/>
          </a:prstGeom>
          <a:solidFill>
            <a:srgbClr val="92D050"/>
          </a:solidFill>
          <a:ln>
            <a:solidFill>
              <a:schemeClr val="tx1"/>
            </a:solid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800" b="1" u="sng" dirty="0"/>
              <a:t>Habitat Integrity:</a:t>
            </a:r>
            <a:r>
              <a:rPr lang="en-CA" sz="1800" b="1" dirty="0"/>
              <a:t> </a:t>
            </a:r>
            <a:r>
              <a:rPr lang="en-CA" sz="1800" dirty="0"/>
              <a:t>  </a:t>
            </a:r>
          </a:p>
          <a:p>
            <a:pPr algn="ctr"/>
            <a:r>
              <a:rPr lang="en-CA" sz="1800" dirty="0"/>
              <a:t>i. Wildlife Zones </a:t>
            </a:r>
          </a:p>
          <a:p>
            <a:pPr algn="ctr"/>
            <a:r>
              <a:rPr lang="en-CA" sz="1800" dirty="0"/>
              <a:t>ii. Wildlife Corridors</a:t>
            </a:r>
          </a:p>
          <a:p>
            <a:pPr algn="ctr"/>
            <a:r>
              <a:rPr lang="en-CA" sz="1800" dirty="0"/>
              <a:t>iii. Breeding habitats</a:t>
            </a:r>
          </a:p>
        </p:txBody>
      </p:sp>
      <p:sp>
        <p:nvSpPr>
          <p:cNvPr id="19" name="TextBox 9">
            <a:extLst>
              <a:ext uri="{FF2B5EF4-FFF2-40B4-BE49-F238E27FC236}">
                <a16:creationId xmlns:a16="http://schemas.microsoft.com/office/drawing/2014/main" id="{5FC3F481-0435-431F-84DA-D5F4F4BAFFDE}"/>
              </a:ext>
            </a:extLst>
          </p:cNvPr>
          <p:cNvSpPr txBox="1"/>
          <p:nvPr/>
        </p:nvSpPr>
        <p:spPr>
          <a:xfrm>
            <a:off x="9190742" y="287067"/>
            <a:ext cx="2889746" cy="1272483"/>
          </a:xfrm>
          <a:prstGeom prst="rect">
            <a:avLst/>
          </a:prstGeom>
          <a:solidFill>
            <a:srgbClr val="92D050"/>
          </a:solidFill>
          <a:ln>
            <a:solidFill>
              <a:schemeClr val="tx1"/>
            </a:solid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800" b="1" u="sng" dirty="0"/>
              <a:t>Management Performance</a:t>
            </a:r>
            <a:endParaRPr lang="en-CA" sz="1800" b="1" dirty="0"/>
          </a:p>
          <a:p>
            <a:pPr algn="ctr"/>
            <a:r>
              <a:rPr lang="en-CA" sz="1800" dirty="0"/>
              <a:t>i. Poaching Nr.</a:t>
            </a:r>
          </a:p>
          <a:p>
            <a:pPr algn="ctr"/>
            <a:r>
              <a:rPr lang="en-CA" sz="1800" dirty="0"/>
              <a:t>ii. Patrolling Effort</a:t>
            </a:r>
          </a:p>
          <a:p>
            <a:pPr algn="ctr"/>
            <a:r>
              <a:rPr lang="en-CA" sz="1800" dirty="0"/>
              <a:t>iii. Patrolling Sighting</a:t>
            </a:r>
          </a:p>
        </p:txBody>
      </p:sp>
      <p:sp>
        <p:nvSpPr>
          <p:cNvPr id="20" name="Rectangle: Rounded Corners 19">
            <a:extLst>
              <a:ext uri="{FF2B5EF4-FFF2-40B4-BE49-F238E27FC236}">
                <a16:creationId xmlns:a16="http://schemas.microsoft.com/office/drawing/2014/main" id="{4F684F51-DA3A-22B2-6D0E-A07466E77BEA}"/>
              </a:ext>
            </a:extLst>
          </p:cNvPr>
          <p:cNvSpPr/>
          <p:nvPr/>
        </p:nvSpPr>
        <p:spPr>
          <a:xfrm>
            <a:off x="4205813" y="6629104"/>
            <a:ext cx="2717704" cy="51240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white"/>
                </a:solidFill>
                <a:effectLst/>
                <a:uLnTx/>
                <a:uFillTx/>
                <a:latin typeface="Calibri" panose="020F0502020204030204"/>
                <a:ea typeface="+mn-ea"/>
                <a:cs typeface="+mn-cs"/>
              </a:rPr>
              <a:t>Key species presence</a:t>
            </a:r>
            <a:endParaRPr kumimoji="0" lang="LID4096"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65905"/>
      </p:ext>
    </p:extLst>
  </p:cSld>
  <p:clrMapOvr>
    <a:masterClrMapping/>
  </p:clrMapOvr>
  <mc:AlternateContent xmlns:mc="http://schemas.openxmlformats.org/markup-compatibility/2006" xmlns:p14="http://schemas.microsoft.com/office/powerpoint/2010/main">
    <mc:Choice Requires="p14">
      <p:transition p14:dur="200" advTm="14119"/>
    </mc:Choice>
    <mc:Fallback xmlns="">
      <p:transition advTm="141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8D9A29-215C-F512-891A-FC8474B6CF58}"/>
              </a:ext>
            </a:extLst>
          </p:cNvPr>
          <p:cNvSpPr/>
          <p:nvPr/>
        </p:nvSpPr>
        <p:spPr>
          <a:xfrm>
            <a:off x="122268" y="1936855"/>
            <a:ext cx="11941299" cy="4909123"/>
          </a:xfrm>
          <a:prstGeom prst="rect">
            <a:avLst/>
          </a:prstGeom>
          <a:solidFill>
            <a:schemeClr val="bg1">
              <a:lumMod val="95000"/>
            </a:scheme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E875C75D-0A94-CCCA-5433-BD0C036E83F1}"/>
              </a:ext>
            </a:extLst>
          </p:cNvPr>
          <p:cNvSpPr/>
          <p:nvPr/>
        </p:nvSpPr>
        <p:spPr>
          <a:xfrm>
            <a:off x="327326" y="2191349"/>
            <a:ext cx="8285451" cy="757377"/>
          </a:xfrm>
          <a:prstGeom prst="round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Calibri" panose="020F0502020204030204"/>
                <a:ea typeface="+mn-ea"/>
                <a:cs typeface="+mn-cs"/>
              </a:rPr>
              <a:t>Base Payment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white"/>
                </a:solidFill>
                <a:effectLst/>
                <a:uLnTx/>
                <a:uFillTx/>
                <a:latin typeface="Calibri" panose="020F0502020204030204"/>
                <a:ea typeface="+mn-ea"/>
                <a:cs typeface="+mn-cs"/>
              </a:rPr>
              <a:t>1. Calcuation of the the size of wildlife area in Ha</a:t>
            </a:r>
            <a:endParaRPr kumimoji="0" lang="LID4096"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441404A4-180A-9867-7FB2-B25E6505C30F}"/>
              </a:ext>
            </a:extLst>
          </p:cNvPr>
          <p:cNvSpPr/>
          <p:nvPr/>
        </p:nvSpPr>
        <p:spPr>
          <a:xfrm>
            <a:off x="327326" y="3049146"/>
            <a:ext cx="4019044" cy="51240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white"/>
                </a:solidFill>
                <a:effectLst/>
                <a:uLnTx/>
                <a:uFillTx/>
                <a:latin typeface="Calibri" panose="020F0502020204030204"/>
                <a:ea typeface="+mn-ea"/>
                <a:cs typeface="+mn-cs"/>
              </a:rPr>
              <a:t>2. Proxy Value / Ha</a:t>
            </a:r>
            <a:endParaRPr kumimoji="0" lang="LID4096"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298A7CA-7029-14F0-F42F-E79E60D4B77D}"/>
              </a:ext>
            </a:extLst>
          </p:cNvPr>
          <p:cNvSpPr/>
          <p:nvPr/>
        </p:nvSpPr>
        <p:spPr>
          <a:xfrm>
            <a:off x="4953047" y="3025079"/>
            <a:ext cx="3659730" cy="51240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white"/>
                </a:solidFill>
                <a:effectLst/>
                <a:uLnTx/>
                <a:uFillTx/>
                <a:latin typeface="Calibri" panose="020F0502020204030204"/>
                <a:ea typeface="+mn-ea"/>
                <a:cs typeface="+mn-cs"/>
              </a:rPr>
              <a:t>3. Biodiversity Richness </a:t>
            </a:r>
            <a:endParaRPr kumimoji="0" lang="LID4096"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CE3B0298-3574-2CCC-335A-7526BC824257}"/>
              </a:ext>
            </a:extLst>
          </p:cNvPr>
          <p:cNvSpPr/>
          <p:nvPr/>
        </p:nvSpPr>
        <p:spPr>
          <a:xfrm>
            <a:off x="327326" y="3674860"/>
            <a:ext cx="4019044" cy="724732"/>
          </a:xfrm>
          <a:prstGeom prst="roundRect">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Calibri" panose="020F0502020204030204"/>
                <a:ea typeface="+mn-ea"/>
                <a:cs typeface="+mn-cs"/>
              </a:rPr>
              <a:t>2.1. Animal production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Calibri" panose="020F0502020204030204"/>
                <a:ea typeface="+mn-ea"/>
                <a:cs typeface="+mn-cs"/>
              </a:rPr>
              <a:t>Potential (livestock/wildlife)</a:t>
            </a:r>
            <a:endParaRPr kumimoji="0" lang="LID4096"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ross 10">
            <a:extLst>
              <a:ext uri="{FF2B5EF4-FFF2-40B4-BE49-F238E27FC236}">
                <a16:creationId xmlns:a16="http://schemas.microsoft.com/office/drawing/2014/main" id="{D7D7001C-A1CF-7F7F-87C8-BBC99753A6B9}"/>
              </a:ext>
            </a:extLst>
          </p:cNvPr>
          <p:cNvSpPr/>
          <p:nvPr/>
        </p:nvSpPr>
        <p:spPr>
          <a:xfrm>
            <a:off x="4466442" y="3114985"/>
            <a:ext cx="323273" cy="350981"/>
          </a:xfrm>
          <a:prstGeom prst="plus">
            <a:avLst>
              <a:gd name="adj" fmla="val 33571"/>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C5B85455-862D-2801-FC5A-49F628F0816F}"/>
              </a:ext>
            </a:extLst>
          </p:cNvPr>
          <p:cNvSpPr/>
          <p:nvPr/>
        </p:nvSpPr>
        <p:spPr>
          <a:xfrm>
            <a:off x="4953047" y="3669258"/>
            <a:ext cx="3659730" cy="706267"/>
          </a:xfrm>
          <a:prstGeom prst="roundRect">
            <a:avLst/>
          </a:prstGeom>
          <a:solidFill>
            <a:schemeClr val="accent6">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Calibri" panose="020F0502020204030204"/>
                <a:ea typeface="+mn-ea"/>
                <a:cs typeface="+mn-cs"/>
              </a:rPr>
              <a:t>3.1. Biodiversity Index</a:t>
            </a:r>
            <a:endParaRPr kumimoji="0" lang="LID4096"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4E9B645-27F5-F4BB-3CCD-590FE8F50AA8}"/>
              </a:ext>
            </a:extLst>
          </p:cNvPr>
          <p:cNvSpPr txBox="1"/>
          <p:nvPr/>
        </p:nvSpPr>
        <p:spPr>
          <a:xfrm>
            <a:off x="327326" y="4702159"/>
            <a:ext cx="40190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It is calculated using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Carrying Capacity Category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(animal biomass per ha) x the average price of meat.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actual production of animals (live mass) is derived and followed by a correction for the dressed weight.</a:t>
            </a:r>
            <a:endParaRPr kumimoji="0" lang="LID4096"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6291D2D-27C7-3117-00B7-21BA55EAED41}"/>
              </a:ext>
            </a:extLst>
          </p:cNvPr>
          <p:cNvSpPr txBox="1"/>
          <p:nvPr/>
        </p:nvSpPr>
        <p:spPr>
          <a:xfrm>
            <a:off x="4847677" y="4699358"/>
            <a:ext cx="37651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It is calculated using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Plant Endemism &amp; Diversity ranking</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as a total biodiversity score.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allows to get a % metric which tells as how much of the maximum ranking level is identified in this area. Based on this, the Biodiversity Index corrects the </a:t>
            </a:r>
            <a:r>
              <a:rPr lang="en-GB" sz="1200" dirty="0">
                <a:solidFill>
                  <a:prstClr val="black"/>
                </a:solidFill>
                <a:latin typeface="Calibri" panose="020F0502020204030204"/>
              </a:rPr>
              <a:t>proxy value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with a factor of 1.25, 1 or 0.75</a:t>
            </a:r>
            <a:endParaRPr kumimoji="0" lang="LID4096"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97899EF2-E428-740E-AB3C-FC68D9F8EEAB}"/>
              </a:ext>
            </a:extLst>
          </p:cNvPr>
          <p:cNvSpPr/>
          <p:nvPr/>
        </p:nvSpPr>
        <p:spPr>
          <a:xfrm>
            <a:off x="9117875" y="2191348"/>
            <a:ext cx="2739769" cy="757377"/>
          </a:xfrm>
          <a:prstGeom prst="roundRect">
            <a:avLst/>
          </a:prstGeom>
          <a:solidFill>
            <a:schemeClr val="accent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Calibri" panose="020F0502020204030204"/>
                <a:ea typeface="+mn-ea"/>
                <a:cs typeface="+mn-cs"/>
              </a:rPr>
              <a:t>Bonus Payment</a:t>
            </a:r>
          </a:p>
        </p:txBody>
      </p:sp>
      <p:sp>
        <p:nvSpPr>
          <p:cNvPr id="26" name="Rectangle: Rounded Corners 25">
            <a:extLst>
              <a:ext uri="{FF2B5EF4-FFF2-40B4-BE49-F238E27FC236}">
                <a16:creationId xmlns:a16="http://schemas.microsoft.com/office/drawing/2014/main" id="{ADA8EC74-6166-F61D-FA69-E359E06FD10A}"/>
              </a:ext>
            </a:extLst>
          </p:cNvPr>
          <p:cNvSpPr/>
          <p:nvPr/>
        </p:nvSpPr>
        <p:spPr>
          <a:xfrm>
            <a:off x="9139940" y="3043459"/>
            <a:ext cx="2717704" cy="51240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white"/>
                </a:solidFill>
                <a:effectLst/>
                <a:uLnTx/>
                <a:uFillTx/>
                <a:latin typeface="Calibri" panose="020F0502020204030204"/>
                <a:ea typeface="+mn-ea"/>
                <a:cs typeface="+mn-cs"/>
              </a:rPr>
              <a:t>4. Key species presence</a:t>
            </a:r>
            <a:endParaRPr kumimoji="0" lang="LID4096"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2F586D-63DB-ED3A-3749-34E9A1B3BED0}"/>
              </a:ext>
            </a:extLst>
          </p:cNvPr>
          <p:cNvSpPr txBox="1"/>
          <p:nvPr/>
        </p:nvSpPr>
        <p:spPr>
          <a:xfrm>
            <a:off x="9117875" y="4686261"/>
            <a:ext cx="289531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It is calculated using the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IUCN Threatened Species list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x 2% per species on Base Payment.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determine the species present, the conservancy uses camera traps and SMART app to record and provide evidence of presence. </a:t>
            </a:r>
            <a:endParaRPr kumimoji="0" lang="LID4096"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ross 5">
            <a:extLst>
              <a:ext uri="{FF2B5EF4-FFF2-40B4-BE49-F238E27FC236}">
                <a16:creationId xmlns:a16="http://schemas.microsoft.com/office/drawing/2014/main" id="{F953083D-11B2-32A7-A34C-205584659FCA}"/>
              </a:ext>
            </a:extLst>
          </p:cNvPr>
          <p:cNvSpPr/>
          <p:nvPr/>
        </p:nvSpPr>
        <p:spPr>
          <a:xfrm>
            <a:off x="8712815" y="2352722"/>
            <a:ext cx="323273" cy="350981"/>
          </a:xfrm>
          <a:prstGeom prst="plus">
            <a:avLst>
              <a:gd name="adj" fmla="val 33571"/>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9452069-1378-C3FA-F644-E5601B6BBB33}"/>
              </a:ext>
            </a:extLst>
          </p:cNvPr>
          <p:cNvSpPr txBox="1"/>
          <p:nvPr/>
        </p:nvSpPr>
        <p:spPr>
          <a:xfrm>
            <a:off x="432044" y="6446893"/>
            <a:ext cx="11321749" cy="584775"/>
          </a:xfrm>
          <a:prstGeom prst="rect">
            <a:avLst/>
          </a:prstGeom>
          <a:noFill/>
        </p:spPr>
        <p:txBody>
          <a:bodyPr wrap="square" rtlCol="0">
            <a:spAutoFit/>
          </a:bodyPr>
          <a:lstStyle/>
          <a:p>
            <a:pPr>
              <a:defRPr/>
            </a:pPr>
            <a:r>
              <a:rPr kumimoji="0" lang="en-US" sz="11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Note</a:t>
            </a:r>
            <a:r>
              <a:rPr kumimoji="0" lang="en-US" sz="11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a:t>
            </a:r>
            <a:r>
              <a:rPr lang="en-US" sz="1000" b="0" i="0" dirty="0">
                <a:solidFill>
                  <a:srgbClr val="202124"/>
                </a:solidFill>
                <a:effectLst/>
                <a:latin typeface="arial" panose="020B0604020202020204" pitchFamily="34" charset="0"/>
              </a:rPr>
              <a:t>Proxy value is a </a:t>
            </a:r>
            <a:r>
              <a:rPr lang="en-US" sz="1000" b="1" i="0" dirty="0">
                <a:solidFill>
                  <a:srgbClr val="202124"/>
                </a:solidFill>
                <a:effectLst/>
                <a:latin typeface="arial" panose="020B0604020202020204" pitchFamily="34" charset="0"/>
              </a:rPr>
              <a:t>value that is not directly relevant, but that serves in place of an unobservable or immeasurable value</a:t>
            </a:r>
            <a:r>
              <a:rPr lang="en-US" sz="1000" b="0" i="0" dirty="0">
                <a:solidFill>
                  <a:srgbClr val="202124"/>
                </a:solidFill>
                <a:effectLst/>
                <a:latin typeface="arial" panose="020B0604020202020204" pitchFamily="34" charset="0"/>
              </a:rPr>
              <a:t>. For it to be a good proxy value, it must have a close correlation with the product of interest</a:t>
            </a:r>
            <a:endParaRPr lang="en-N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A"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A95F425A-3A28-FD51-B633-5265CBC2742F}"/>
              </a:ext>
            </a:extLst>
          </p:cNvPr>
          <p:cNvSpPr/>
          <p:nvPr/>
        </p:nvSpPr>
        <p:spPr>
          <a:xfrm>
            <a:off x="9128907" y="3681361"/>
            <a:ext cx="2717704" cy="69089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a:ea typeface="+mn-ea"/>
                <a:cs typeface="+mn-cs"/>
              </a:rPr>
              <a:t>4.1 IUCN </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Threatened</a:t>
            </a:r>
            <a:r>
              <a:rPr kumimoji="0" lang="de-DE"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Species</a:t>
            </a:r>
            <a:endParaRPr kumimoji="0" lang="LID4096"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DA0BDB16-CE88-7C2D-B821-6553AC62F3AB}"/>
              </a:ext>
            </a:extLst>
          </p:cNvPr>
          <p:cNvSpPr txBox="1">
            <a:spLocks/>
          </p:cNvSpPr>
          <p:nvPr/>
        </p:nvSpPr>
        <p:spPr>
          <a:xfrm>
            <a:off x="432044" y="44152"/>
            <a:ext cx="11321749" cy="164309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defPPr>
              <a:defRPr lang="en-NA"/>
            </a:defPPr>
            <a:lvl1pPr marR="0" lvl="0" indent="0" fontAlgn="auto">
              <a:lnSpc>
                <a:spcPct val="100000"/>
              </a:lnSpc>
              <a:spcBef>
                <a:spcPts val="0"/>
              </a:spcBef>
              <a:spcAft>
                <a:spcPts val="0"/>
              </a:spcAft>
              <a:buClrTx/>
              <a:buSzTx/>
              <a:buFontTx/>
              <a:buNone/>
              <a:tabLst/>
              <a:defRPr kumimoji="0" sz="4000" b="1" i="0" u="none" strike="noStrike" cap="none" spc="0" normalizeH="0" baseline="0">
                <a:ln>
                  <a:noFill/>
                </a:ln>
                <a:solidFill>
                  <a:prstClr val="black"/>
                </a:solidFill>
                <a:effectLst/>
                <a:uLnTx/>
                <a:uFillTx/>
                <a:latin typeface="Calibri" panose="020F0502020204030204"/>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90000"/>
              </a:lnSpc>
              <a:spcBef>
                <a:spcPct val="0"/>
              </a:spcBef>
              <a:spcAft>
                <a:spcPts val="600"/>
              </a:spcAft>
            </a:pPr>
            <a:r>
              <a:rPr lang="en-US" dirty="0">
                <a:solidFill>
                  <a:schemeClr val="tx1"/>
                </a:solidFill>
                <a:latin typeface="+mn-lt"/>
                <a:ea typeface="+mj-ea"/>
                <a:cs typeface="+mj-cs"/>
              </a:rPr>
              <a:t>Wildlife Credits: </a:t>
            </a:r>
            <a:r>
              <a:rPr lang="en-NA" dirty="0">
                <a:solidFill>
                  <a:schemeClr val="tx1"/>
                </a:solidFill>
                <a:latin typeface="+mn-lt"/>
                <a:ea typeface="+mj-ea"/>
                <a:cs typeface="+mj-cs"/>
              </a:rPr>
              <a:t>Illustration of</a:t>
            </a:r>
            <a:endParaRPr lang="en-US" dirty="0">
              <a:solidFill>
                <a:schemeClr val="tx1"/>
              </a:solidFill>
              <a:latin typeface="+mn-lt"/>
              <a:ea typeface="+mj-ea"/>
              <a:cs typeface="+mj-cs"/>
            </a:endParaRPr>
          </a:p>
          <a:p>
            <a:pPr>
              <a:lnSpc>
                <a:spcPct val="90000"/>
              </a:lnSpc>
              <a:spcBef>
                <a:spcPct val="0"/>
              </a:spcBef>
              <a:spcAft>
                <a:spcPts val="600"/>
              </a:spcAft>
            </a:pPr>
            <a:r>
              <a:rPr lang="en-US" sz="3200" dirty="0">
                <a:solidFill>
                  <a:schemeClr val="accent6">
                    <a:lumMod val="75000"/>
                  </a:schemeClr>
                </a:solidFill>
                <a:latin typeface="+mn-lt"/>
                <a:ea typeface="+mj-ea"/>
                <a:cs typeface="+mj-cs"/>
              </a:rPr>
              <a:t>Pricing Mechanism for Wildlife Areas</a:t>
            </a:r>
            <a:r>
              <a:rPr lang="en-NA" sz="3200" dirty="0">
                <a:solidFill>
                  <a:schemeClr val="accent6">
                    <a:lumMod val="75000"/>
                  </a:schemeClr>
                </a:solidFill>
                <a:latin typeface="+mn-lt"/>
                <a:ea typeface="+mj-ea"/>
                <a:cs typeface="+mj-cs"/>
              </a:rPr>
              <a:t> and Related Species Products</a:t>
            </a:r>
            <a:endParaRPr lang="en-US" sz="3200" dirty="0">
              <a:solidFill>
                <a:schemeClr val="accent6">
                  <a:lumMod val="75000"/>
                </a:schemeClr>
              </a:solidFill>
              <a:latin typeface="+mn-lt"/>
              <a:ea typeface="+mj-ea"/>
              <a:cs typeface="+mj-cs"/>
            </a:endParaRPr>
          </a:p>
        </p:txBody>
      </p:sp>
    </p:spTree>
    <p:extLst>
      <p:ext uri="{BB962C8B-B14F-4D97-AF65-F5344CB8AC3E}">
        <p14:creationId xmlns:p14="http://schemas.microsoft.com/office/powerpoint/2010/main" val="773519309"/>
      </p:ext>
    </p:extLst>
  </p:cSld>
  <p:clrMapOvr>
    <a:masterClrMapping/>
  </p:clrMapOvr>
  <mc:AlternateContent xmlns:mc="http://schemas.openxmlformats.org/markup-compatibility/2006" xmlns:p14="http://schemas.microsoft.com/office/powerpoint/2010/main">
    <mc:Choice Requires="p14">
      <p:transition p14:dur="100" advTm="7634"/>
    </mc:Choice>
    <mc:Fallback xmlns="">
      <p:transition advTm="763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319C1-B39D-6BB1-80D1-5E2532B66B17}"/>
              </a:ext>
            </a:extLst>
          </p:cNvPr>
          <p:cNvPicPr>
            <a:picLocks noChangeAspect="1"/>
          </p:cNvPicPr>
          <p:nvPr/>
        </p:nvPicPr>
        <p:blipFill>
          <a:blip r:embed="rId2"/>
          <a:stretch>
            <a:fillRect/>
          </a:stretch>
        </p:blipFill>
        <p:spPr>
          <a:xfrm>
            <a:off x="25795" y="0"/>
            <a:ext cx="12140410" cy="6858000"/>
          </a:xfrm>
          <a:prstGeom prst="rect">
            <a:avLst/>
          </a:prstGeom>
        </p:spPr>
      </p:pic>
    </p:spTree>
    <p:extLst>
      <p:ext uri="{BB962C8B-B14F-4D97-AF65-F5344CB8AC3E}">
        <p14:creationId xmlns:p14="http://schemas.microsoft.com/office/powerpoint/2010/main" val="2444666792"/>
      </p:ext>
    </p:extLst>
  </p:cSld>
  <p:clrMapOvr>
    <a:masterClrMapping/>
  </p:clrMapOvr>
  <mc:AlternateContent xmlns:mc="http://schemas.openxmlformats.org/markup-compatibility/2006" xmlns:p14="http://schemas.microsoft.com/office/powerpoint/2010/main">
    <mc:Choice Requires="p14">
      <p:transition p14:dur="200" advTm="10466">
        <p:fade/>
      </p:transition>
    </mc:Choice>
    <mc:Fallback xmlns="">
      <p:transition advTm="1046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3E6F4-2121-2EB5-7FB5-1B903333689F}"/>
              </a:ext>
            </a:extLst>
          </p:cNvPr>
          <p:cNvPicPr>
            <a:picLocks noChangeAspect="1"/>
          </p:cNvPicPr>
          <p:nvPr/>
        </p:nvPicPr>
        <p:blipFill>
          <a:blip r:embed="rId2"/>
          <a:stretch>
            <a:fillRect/>
          </a:stretch>
        </p:blipFill>
        <p:spPr>
          <a:xfrm>
            <a:off x="0" y="-1"/>
            <a:ext cx="12192000" cy="6870461"/>
          </a:xfrm>
          <a:prstGeom prst="rect">
            <a:avLst/>
          </a:prstGeom>
        </p:spPr>
      </p:pic>
    </p:spTree>
    <p:extLst>
      <p:ext uri="{BB962C8B-B14F-4D97-AF65-F5344CB8AC3E}">
        <p14:creationId xmlns:p14="http://schemas.microsoft.com/office/powerpoint/2010/main" val="3738223599"/>
      </p:ext>
    </p:extLst>
  </p:cSld>
  <p:clrMapOvr>
    <a:masterClrMapping/>
  </p:clrMapOvr>
  <mc:AlternateContent xmlns:mc="http://schemas.openxmlformats.org/markup-compatibility/2006" xmlns:p14="http://schemas.microsoft.com/office/powerpoint/2010/main">
    <mc:Choice Requires="p14">
      <p:transition p14:dur="200" advTm="11534">
        <p:fade/>
      </p:transition>
    </mc:Choice>
    <mc:Fallback xmlns="">
      <p:transition advTm="11534">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B6CF9-AACC-4530-A574-6F936C47F7D6}"/>
              </a:ext>
            </a:extLst>
          </p:cNvPr>
          <p:cNvPicPr>
            <a:picLocks noChangeAspect="1"/>
          </p:cNvPicPr>
          <p:nvPr/>
        </p:nvPicPr>
        <p:blipFill>
          <a:blip r:embed="rId2"/>
          <a:stretch>
            <a:fillRect/>
          </a:stretch>
        </p:blipFill>
        <p:spPr>
          <a:xfrm>
            <a:off x="-1153" y="0"/>
            <a:ext cx="12194306" cy="6858000"/>
          </a:xfrm>
          <a:prstGeom prst="rect">
            <a:avLst/>
          </a:prstGeom>
        </p:spPr>
      </p:pic>
    </p:spTree>
    <p:extLst>
      <p:ext uri="{BB962C8B-B14F-4D97-AF65-F5344CB8AC3E}">
        <p14:creationId xmlns:p14="http://schemas.microsoft.com/office/powerpoint/2010/main" val="310986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4BF36F-D421-43CB-88E5-586F9CFC2E8C}"/>
              </a:ext>
            </a:extLst>
          </p:cNvPr>
          <p:cNvPicPr>
            <a:picLocks noChangeAspect="1"/>
          </p:cNvPicPr>
          <p:nvPr/>
        </p:nvPicPr>
        <p:blipFill>
          <a:blip r:embed="rId2"/>
          <a:stretch>
            <a:fillRect/>
          </a:stretch>
        </p:blipFill>
        <p:spPr>
          <a:xfrm>
            <a:off x="417" y="0"/>
            <a:ext cx="12191165" cy="6858000"/>
          </a:xfrm>
          <a:prstGeom prst="rect">
            <a:avLst/>
          </a:prstGeom>
        </p:spPr>
      </p:pic>
    </p:spTree>
    <p:extLst>
      <p:ext uri="{BB962C8B-B14F-4D97-AF65-F5344CB8AC3E}">
        <p14:creationId xmlns:p14="http://schemas.microsoft.com/office/powerpoint/2010/main" val="3322433546"/>
      </p:ext>
    </p:extLst>
  </p:cSld>
  <p:clrMapOvr>
    <a:masterClrMapping/>
  </p:clrMapOvr>
  <mc:AlternateContent xmlns:mc="http://schemas.openxmlformats.org/markup-compatibility/2006" xmlns:p14="http://schemas.microsoft.com/office/powerpoint/2010/main">
    <mc:Choice Requires="p14">
      <p:transition spd="slow" p14:dur="2100" advTm="12998"/>
    </mc:Choice>
    <mc:Fallback xmlns="">
      <p:transition spd="slow" advTm="1299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9C0877-1A63-4656-88D4-DD22B5A063A2}"/>
              </a:ext>
            </a:extLst>
          </p:cNvPr>
          <p:cNvPicPr>
            <a:picLocks noChangeAspect="1"/>
          </p:cNvPicPr>
          <p:nvPr/>
        </p:nvPicPr>
        <p:blipFill>
          <a:blip r:embed="rId2"/>
          <a:stretch>
            <a:fillRect/>
          </a:stretch>
        </p:blipFill>
        <p:spPr>
          <a:xfrm>
            <a:off x="1100" y="0"/>
            <a:ext cx="12189799" cy="6858000"/>
          </a:xfrm>
          <a:prstGeom prst="rect">
            <a:avLst/>
          </a:prstGeom>
        </p:spPr>
      </p:pic>
    </p:spTree>
    <p:extLst>
      <p:ext uri="{BB962C8B-B14F-4D97-AF65-F5344CB8AC3E}">
        <p14:creationId xmlns:p14="http://schemas.microsoft.com/office/powerpoint/2010/main" val="375579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823" y="4061299"/>
            <a:ext cx="7319518" cy="1908215"/>
          </a:xfrm>
          <a:prstGeom prst="rect">
            <a:avLst/>
          </a:prstGeom>
        </p:spPr>
        <p:txBody>
          <a:bodyPr wrap="square">
            <a:spAutoFit/>
          </a:bodyPr>
          <a:lstStyle/>
          <a:p>
            <a:r>
              <a:rPr lang="en-NA" sz="2000" dirty="0">
                <a:solidFill>
                  <a:schemeClr val="tx1">
                    <a:lumMod val="85000"/>
                    <a:lumOff val="15000"/>
                  </a:schemeClr>
                </a:solidFill>
              </a:rPr>
              <a:t>Mr. </a:t>
            </a:r>
            <a:r>
              <a:rPr lang="en-ZA" sz="2000" dirty="0">
                <a:solidFill>
                  <a:schemeClr val="tx1">
                    <a:lumMod val="85000"/>
                    <a:lumOff val="15000"/>
                  </a:schemeClr>
                </a:solidFill>
              </a:rPr>
              <a:t>Tapiwa</a:t>
            </a:r>
            <a:r>
              <a:rPr lang="en-NA" sz="2000" dirty="0">
                <a:solidFill>
                  <a:schemeClr val="tx1">
                    <a:lumMod val="85000"/>
                    <a:lumOff val="15000"/>
                  </a:schemeClr>
                </a:solidFill>
              </a:rPr>
              <a:t>.</a:t>
            </a:r>
            <a:r>
              <a:rPr lang="en-ZA" sz="2000" dirty="0">
                <a:solidFill>
                  <a:schemeClr val="tx1">
                    <a:lumMod val="85000"/>
                    <a:lumOff val="15000"/>
                  </a:schemeClr>
                </a:solidFill>
              </a:rPr>
              <a:t> A</a:t>
            </a:r>
            <a:r>
              <a:rPr lang="en-NA" sz="2000" dirty="0">
                <a:solidFill>
                  <a:schemeClr val="tx1">
                    <a:lumMod val="85000"/>
                    <a:lumOff val="15000"/>
                  </a:schemeClr>
                </a:solidFill>
              </a:rPr>
              <a:t>.</a:t>
            </a:r>
            <a:r>
              <a:rPr lang="en-ZA" sz="2000" dirty="0">
                <a:solidFill>
                  <a:schemeClr val="tx1">
                    <a:lumMod val="85000"/>
                    <a:lumOff val="15000"/>
                  </a:schemeClr>
                </a:solidFill>
              </a:rPr>
              <a:t> M</a:t>
            </a:r>
            <a:r>
              <a:rPr lang="en-NA" sz="2000" dirty="0">
                <a:solidFill>
                  <a:schemeClr val="tx1">
                    <a:lumMod val="85000"/>
                    <a:lumOff val="15000"/>
                  </a:schemeClr>
                </a:solidFill>
              </a:rPr>
              <a:t>.</a:t>
            </a:r>
            <a:r>
              <a:rPr lang="en-ZA" sz="2000" dirty="0">
                <a:solidFill>
                  <a:schemeClr val="tx1">
                    <a:lumMod val="85000"/>
                    <a:lumOff val="15000"/>
                  </a:schemeClr>
                </a:solidFill>
              </a:rPr>
              <a:t> Makiwa </a:t>
            </a:r>
          </a:p>
          <a:p>
            <a:r>
              <a:rPr lang="en-ZA" sz="2000" dirty="0">
                <a:solidFill>
                  <a:schemeClr val="tx1">
                    <a:lumMod val="85000"/>
                    <a:lumOff val="15000"/>
                  </a:schemeClr>
                </a:solidFill>
              </a:rPr>
              <a:t>Community Conservation Fund of Namibia</a:t>
            </a:r>
            <a:r>
              <a:rPr lang="en-NA" sz="2000" dirty="0">
                <a:solidFill>
                  <a:schemeClr val="tx1">
                    <a:lumMod val="85000"/>
                    <a:lumOff val="15000"/>
                  </a:schemeClr>
                </a:solidFill>
              </a:rPr>
              <a:t> (CCFN)- CEO</a:t>
            </a:r>
          </a:p>
          <a:p>
            <a:r>
              <a:rPr lang="en-NA" sz="2000" dirty="0">
                <a:solidFill>
                  <a:schemeClr val="tx1">
                    <a:lumMod val="85000"/>
                    <a:lumOff val="15000"/>
                  </a:schemeClr>
                </a:solidFill>
              </a:rPr>
              <a:t>Consortium of African Funds for the Environment (CAFE) - VP</a:t>
            </a:r>
            <a:endParaRPr lang="en-ZA" sz="2000" dirty="0">
              <a:solidFill>
                <a:schemeClr val="tx1">
                  <a:lumMod val="85000"/>
                  <a:lumOff val="15000"/>
                </a:schemeClr>
              </a:solidFill>
            </a:endParaRPr>
          </a:p>
          <a:p>
            <a:r>
              <a:rPr lang="en-ZA" sz="2000" dirty="0">
                <a:solidFill>
                  <a:schemeClr val="tx1">
                    <a:lumMod val="85000"/>
                    <a:lumOff val="15000"/>
                  </a:schemeClr>
                </a:solidFill>
                <a:hlinkClick r:id="rId3"/>
              </a:rPr>
              <a:t>ceo@ccf-namibia.org</a:t>
            </a:r>
            <a:endParaRPr lang="en-ZA" sz="2000" dirty="0">
              <a:solidFill>
                <a:schemeClr val="tx1">
                  <a:lumMod val="85000"/>
                  <a:lumOff val="15000"/>
                </a:schemeClr>
              </a:solidFill>
            </a:endParaRPr>
          </a:p>
          <a:p>
            <a:r>
              <a:rPr lang="en-ZA" sz="2000" dirty="0">
                <a:solidFill>
                  <a:schemeClr val="tx1">
                    <a:lumMod val="85000"/>
                    <a:lumOff val="15000"/>
                  </a:schemeClr>
                </a:solidFill>
                <a:hlinkClick r:id="rId4"/>
              </a:rPr>
              <a:t>www.ccf-namibia.org</a:t>
            </a:r>
            <a:endParaRPr lang="en-ZA" sz="2000" dirty="0">
              <a:solidFill>
                <a:schemeClr val="tx1">
                  <a:lumMod val="85000"/>
                  <a:lumOff val="15000"/>
                </a:schemeClr>
              </a:solidFill>
            </a:endParaRPr>
          </a:p>
          <a:p>
            <a:pPr algn="ctr"/>
            <a:endParaRPr lang="en-ZA" dirty="0">
              <a:solidFill>
                <a:schemeClr val="tx1">
                  <a:lumMod val="85000"/>
                  <a:lumOff val="15000"/>
                </a:schemeClr>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7132" y="702690"/>
            <a:ext cx="3844868" cy="5452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17" y="194974"/>
            <a:ext cx="4054967" cy="2784607"/>
          </a:xfrm>
          <a:prstGeom prst="rect">
            <a:avLst/>
          </a:prstGeom>
        </p:spPr>
      </p:pic>
    </p:spTree>
    <p:custDataLst>
      <p:tags r:id="rId1"/>
    </p:custDataLst>
    <p:extLst>
      <p:ext uri="{BB962C8B-B14F-4D97-AF65-F5344CB8AC3E}">
        <p14:creationId xmlns:p14="http://schemas.microsoft.com/office/powerpoint/2010/main" val="1824488700"/>
      </p:ext>
    </p:extLst>
  </p:cSld>
  <p:clrMapOvr>
    <a:masterClrMapping/>
  </p:clrMapOvr>
  <mc:AlternateContent xmlns:mc="http://schemas.openxmlformats.org/markup-compatibility/2006" xmlns:p14="http://schemas.microsoft.com/office/powerpoint/2010/main">
    <mc:Choice Requires="p14">
      <p:transition p14:dur="100" advTm="12115"/>
    </mc:Choice>
    <mc:Fallback xmlns="">
      <p:transition advTm="121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B35E35-6087-4D69-BC95-BAFAB7D61C59}"/>
              </a:ext>
            </a:extLst>
          </p:cNvPr>
          <p:cNvPicPr>
            <a:picLocks noChangeAspect="1"/>
          </p:cNvPicPr>
          <p:nvPr/>
        </p:nvPicPr>
        <p:blipFill>
          <a:blip r:embed="rId2"/>
          <a:stretch>
            <a:fillRect/>
          </a:stretch>
        </p:blipFill>
        <p:spPr>
          <a:xfrm>
            <a:off x="1680" y="0"/>
            <a:ext cx="12188640" cy="6858000"/>
          </a:xfrm>
          <a:prstGeom prst="rect">
            <a:avLst/>
          </a:prstGeom>
        </p:spPr>
      </p:pic>
    </p:spTree>
    <p:extLst>
      <p:ext uri="{BB962C8B-B14F-4D97-AF65-F5344CB8AC3E}">
        <p14:creationId xmlns:p14="http://schemas.microsoft.com/office/powerpoint/2010/main" val="280490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 website&#10;&#10;Description automatically generated">
            <a:extLst>
              <a:ext uri="{FF2B5EF4-FFF2-40B4-BE49-F238E27FC236}">
                <a16:creationId xmlns:a16="http://schemas.microsoft.com/office/drawing/2014/main" id="{C8B9E84F-84EA-D9A5-69A5-569BC3B3D1E5}"/>
              </a:ext>
            </a:extLst>
          </p:cNvPr>
          <p:cNvPicPr>
            <a:picLocks noChangeAspect="1"/>
          </p:cNvPicPr>
          <p:nvPr/>
        </p:nvPicPr>
        <p:blipFill rotWithShape="1">
          <a:blip r:embed="rId2"/>
          <a:srcRect t="3511" r="-50"/>
          <a:stretch/>
        </p:blipFill>
        <p:spPr>
          <a:xfrm>
            <a:off x="2752" y="-679"/>
            <a:ext cx="12187383" cy="6887317"/>
          </a:xfrm>
          <a:prstGeom prst="rect">
            <a:avLst/>
          </a:prstGeom>
        </p:spPr>
      </p:pic>
    </p:spTree>
    <p:extLst>
      <p:ext uri="{BB962C8B-B14F-4D97-AF65-F5344CB8AC3E}">
        <p14:creationId xmlns:p14="http://schemas.microsoft.com/office/powerpoint/2010/main" val="59393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53881E93-2002-C96A-9A7A-8F6EF651A1F0}"/>
              </a:ext>
            </a:extLst>
          </p:cNvPr>
          <p:cNvPicPr>
            <a:picLocks noChangeAspect="1"/>
          </p:cNvPicPr>
          <p:nvPr/>
        </p:nvPicPr>
        <p:blipFill rotWithShape="1">
          <a:blip r:embed="rId2"/>
          <a:srcRect l="17" t="3290" r="548" b="100"/>
          <a:stretch/>
        </p:blipFill>
        <p:spPr>
          <a:xfrm>
            <a:off x="0" y="-2358"/>
            <a:ext cx="12191433" cy="6884925"/>
          </a:xfrm>
          <a:prstGeom prst="rect">
            <a:avLst/>
          </a:prstGeom>
        </p:spPr>
      </p:pic>
    </p:spTree>
    <p:extLst>
      <p:ext uri="{BB962C8B-B14F-4D97-AF65-F5344CB8AC3E}">
        <p14:creationId xmlns:p14="http://schemas.microsoft.com/office/powerpoint/2010/main" val="132878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45C5F1-FF3C-4E55-8696-F015D35312E6}"/>
              </a:ext>
            </a:extLst>
          </p:cNvPr>
          <p:cNvPicPr>
            <a:picLocks noChangeAspect="1"/>
          </p:cNvPicPr>
          <p:nvPr/>
        </p:nvPicPr>
        <p:blipFill>
          <a:blip r:embed="rId2"/>
          <a:stretch>
            <a:fillRect/>
          </a:stretch>
        </p:blipFill>
        <p:spPr>
          <a:xfrm>
            <a:off x="8675" y="0"/>
            <a:ext cx="12174649" cy="2181529"/>
          </a:xfrm>
          <a:prstGeom prst="rect">
            <a:avLst/>
          </a:prstGeom>
        </p:spPr>
      </p:pic>
      <p:pic>
        <p:nvPicPr>
          <p:cNvPr id="9" name="Picture 8">
            <a:extLst>
              <a:ext uri="{FF2B5EF4-FFF2-40B4-BE49-F238E27FC236}">
                <a16:creationId xmlns:a16="http://schemas.microsoft.com/office/drawing/2014/main" id="{36CA20B2-EDB9-4003-8B35-9A05BC1A6B18}"/>
              </a:ext>
            </a:extLst>
          </p:cNvPr>
          <p:cNvPicPr>
            <a:picLocks noChangeAspect="1"/>
          </p:cNvPicPr>
          <p:nvPr/>
        </p:nvPicPr>
        <p:blipFill>
          <a:blip r:embed="rId3"/>
          <a:stretch>
            <a:fillRect/>
          </a:stretch>
        </p:blipFill>
        <p:spPr>
          <a:xfrm>
            <a:off x="-851" y="2181529"/>
            <a:ext cx="12184175" cy="1829055"/>
          </a:xfrm>
          <a:prstGeom prst="rect">
            <a:avLst/>
          </a:prstGeom>
        </p:spPr>
      </p:pic>
      <p:pic>
        <p:nvPicPr>
          <p:cNvPr id="11" name="Picture 10">
            <a:extLst>
              <a:ext uri="{FF2B5EF4-FFF2-40B4-BE49-F238E27FC236}">
                <a16:creationId xmlns:a16="http://schemas.microsoft.com/office/drawing/2014/main" id="{FC4F0A16-FDF7-4D4E-B43B-3A43427C2323}"/>
              </a:ext>
            </a:extLst>
          </p:cNvPr>
          <p:cNvPicPr>
            <a:picLocks noChangeAspect="1"/>
          </p:cNvPicPr>
          <p:nvPr/>
        </p:nvPicPr>
        <p:blipFill>
          <a:blip r:embed="rId4"/>
          <a:stretch>
            <a:fillRect/>
          </a:stretch>
        </p:blipFill>
        <p:spPr>
          <a:xfrm>
            <a:off x="0" y="4010584"/>
            <a:ext cx="12192000" cy="2784300"/>
          </a:xfrm>
          <a:prstGeom prst="rect">
            <a:avLst/>
          </a:prstGeom>
        </p:spPr>
      </p:pic>
      <p:pic>
        <p:nvPicPr>
          <p:cNvPr id="13" name="Picture 12">
            <a:extLst>
              <a:ext uri="{FF2B5EF4-FFF2-40B4-BE49-F238E27FC236}">
                <a16:creationId xmlns:a16="http://schemas.microsoft.com/office/drawing/2014/main" id="{EE7C2760-CD78-48BA-AD70-BF3B2E2D53FC}"/>
              </a:ext>
            </a:extLst>
          </p:cNvPr>
          <p:cNvPicPr>
            <a:picLocks noChangeAspect="1"/>
          </p:cNvPicPr>
          <p:nvPr/>
        </p:nvPicPr>
        <p:blipFill>
          <a:blip r:embed="rId5"/>
          <a:stretch>
            <a:fillRect/>
          </a:stretch>
        </p:blipFill>
        <p:spPr>
          <a:xfrm>
            <a:off x="47888" y="0"/>
            <a:ext cx="12096223" cy="6858000"/>
          </a:xfrm>
          <a:prstGeom prst="rect">
            <a:avLst/>
          </a:prstGeom>
        </p:spPr>
      </p:pic>
    </p:spTree>
    <p:extLst>
      <p:ext uri="{BB962C8B-B14F-4D97-AF65-F5344CB8AC3E}">
        <p14:creationId xmlns:p14="http://schemas.microsoft.com/office/powerpoint/2010/main" val="397596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E2814F-F5F5-23FC-4200-967D5BB0E423}"/>
              </a:ext>
            </a:extLst>
          </p:cNvPr>
          <p:cNvPicPr>
            <a:picLocks noChangeAspect="1"/>
          </p:cNvPicPr>
          <p:nvPr/>
        </p:nvPicPr>
        <p:blipFill>
          <a:blip r:embed="rId2"/>
          <a:stretch>
            <a:fillRect/>
          </a:stretch>
        </p:blipFill>
        <p:spPr>
          <a:xfrm>
            <a:off x="275639" y="428106"/>
            <a:ext cx="11742450" cy="5667893"/>
          </a:xfrm>
          <a:prstGeom prst="rect">
            <a:avLst/>
          </a:prstGeom>
        </p:spPr>
      </p:pic>
    </p:spTree>
    <p:extLst>
      <p:ext uri="{BB962C8B-B14F-4D97-AF65-F5344CB8AC3E}">
        <p14:creationId xmlns:p14="http://schemas.microsoft.com/office/powerpoint/2010/main" val="71425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1250D-CC9C-4CB4-BEEB-A9FE89CD7F14}"/>
              </a:ext>
            </a:extLst>
          </p:cNvPr>
          <p:cNvPicPr>
            <a:picLocks noChangeAspect="1"/>
          </p:cNvPicPr>
          <p:nvPr/>
        </p:nvPicPr>
        <p:blipFill>
          <a:blip r:embed="rId2"/>
          <a:stretch>
            <a:fillRect/>
          </a:stretch>
        </p:blipFill>
        <p:spPr>
          <a:xfrm>
            <a:off x="95250" y="0"/>
            <a:ext cx="12001500" cy="6858000"/>
          </a:xfrm>
          <a:prstGeom prst="rect">
            <a:avLst/>
          </a:prstGeom>
        </p:spPr>
      </p:pic>
      <p:pic>
        <p:nvPicPr>
          <p:cNvPr id="5" name="Picture 4">
            <a:extLst>
              <a:ext uri="{FF2B5EF4-FFF2-40B4-BE49-F238E27FC236}">
                <a16:creationId xmlns:a16="http://schemas.microsoft.com/office/drawing/2014/main" id="{A9426D84-7759-4C0C-BED6-AA5579832A12}"/>
              </a:ext>
            </a:extLst>
          </p:cNvPr>
          <p:cNvPicPr>
            <a:picLocks noChangeAspect="1"/>
          </p:cNvPicPr>
          <p:nvPr/>
        </p:nvPicPr>
        <p:blipFill>
          <a:blip r:embed="rId3"/>
          <a:stretch>
            <a:fillRect/>
          </a:stretch>
        </p:blipFill>
        <p:spPr>
          <a:xfrm>
            <a:off x="2688" y="0"/>
            <a:ext cx="12186623" cy="6858000"/>
          </a:xfrm>
          <a:prstGeom prst="rect">
            <a:avLst/>
          </a:prstGeom>
        </p:spPr>
      </p:pic>
    </p:spTree>
    <p:extLst>
      <p:ext uri="{BB962C8B-B14F-4D97-AF65-F5344CB8AC3E}">
        <p14:creationId xmlns:p14="http://schemas.microsoft.com/office/powerpoint/2010/main" val="2512316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0FC66E3C-28A5-D6E7-258F-8B91A0EF25F3}"/>
              </a:ext>
            </a:extLst>
          </p:cNvPr>
          <p:cNvSpPr txBox="1">
            <a:spLocks/>
          </p:cNvSpPr>
          <p:nvPr/>
        </p:nvSpPr>
        <p:spPr>
          <a:xfrm>
            <a:off x="200604" y="79739"/>
            <a:ext cx="11686596" cy="125141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defPPr>
              <a:defRPr lang="en-NA"/>
            </a:defPPr>
            <a:lvl1pPr marR="0" lvl="0" indent="0" fontAlgn="auto">
              <a:lnSpc>
                <a:spcPct val="100000"/>
              </a:lnSpc>
              <a:spcBef>
                <a:spcPts val="0"/>
              </a:spcBef>
              <a:spcAft>
                <a:spcPts val="0"/>
              </a:spcAft>
              <a:buClrTx/>
              <a:buSzTx/>
              <a:buFontTx/>
              <a:buNone/>
              <a:tabLst/>
              <a:defRPr kumimoji="0" sz="4000" b="1" i="0" u="none" strike="noStrike" cap="none" spc="0" normalizeH="0" baseline="0">
                <a:ln>
                  <a:noFill/>
                </a:ln>
                <a:solidFill>
                  <a:prstClr val="black"/>
                </a:solidFill>
                <a:effectLst/>
                <a:uLnTx/>
                <a:uFillTx/>
                <a:latin typeface="Calibri" panose="020F0502020204030204"/>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90000"/>
              </a:lnSpc>
              <a:spcBef>
                <a:spcPct val="0"/>
              </a:spcBef>
              <a:spcAft>
                <a:spcPts val="600"/>
              </a:spcAft>
            </a:pPr>
            <a:r>
              <a:rPr lang="en-US" dirty="0">
                <a:solidFill>
                  <a:schemeClr val="tx1"/>
                </a:solidFill>
                <a:latin typeface="+mn-lt"/>
                <a:ea typeface="+mj-ea"/>
                <a:cs typeface="+mj-cs"/>
              </a:rPr>
              <a:t>Wildlife Credits: Wild Landscape</a:t>
            </a:r>
          </a:p>
          <a:p>
            <a:pPr>
              <a:lnSpc>
                <a:spcPct val="90000"/>
              </a:lnSpc>
              <a:spcBef>
                <a:spcPct val="0"/>
              </a:spcBef>
              <a:spcAft>
                <a:spcPts val="600"/>
              </a:spcAft>
            </a:pPr>
            <a:r>
              <a:rPr lang="en-US" sz="3200" dirty="0">
                <a:solidFill>
                  <a:schemeClr val="accent6">
                    <a:lumMod val="75000"/>
                  </a:schemeClr>
                </a:solidFill>
                <a:latin typeface="+mn-lt"/>
                <a:ea typeface="+mj-ea"/>
                <a:cs typeface="+mj-cs"/>
              </a:rPr>
              <a:t>Business Model – Blended Approach</a:t>
            </a:r>
          </a:p>
        </p:txBody>
      </p:sp>
      <p:pic>
        <p:nvPicPr>
          <p:cNvPr id="3" name="Picture 2">
            <a:extLst>
              <a:ext uri="{FF2B5EF4-FFF2-40B4-BE49-F238E27FC236}">
                <a16:creationId xmlns:a16="http://schemas.microsoft.com/office/drawing/2014/main" id="{9D6BE344-6D8B-6A11-A70F-7BE61AC17180}"/>
              </a:ext>
            </a:extLst>
          </p:cNvPr>
          <p:cNvPicPr>
            <a:picLocks noChangeAspect="1"/>
          </p:cNvPicPr>
          <p:nvPr/>
        </p:nvPicPr>
        <p:blipFill>
          <a:blip r:embed="rId3"/>
          <a:stretch>
            <a:fillRect/>
          </a:stretch>
        </p:blipFill>
        <p:spPr>
          <a:xfrm>
            <a:off x="8725260" y="1490917"/>
            <a:ext cx="3210055" cy="2187947"/>
          </a:xfrm>
          <a:prstGeom prst="rect">
            <a:avLst/>
          </a:prstGeom>
        </p:spPr>
      </p:pic>
      <p:pic>
        <p:nvPicPr>
          <p:cNvPr id="4" name="Picture 3">
            <a:extLst>
              <a:ext uri="{FF2B5EF4-FFF2-40B4-BE49-F238E27FC236}">
                <a16:creationId xmlns:a16="http://schemas.microsoft.com/office/drawing/2014/main" id="{C789539D-C6D8-7773-D7AE-0C2E9F4DDFE7}"/>
              </a:ext>
            </a:extLst>
          </p:cNvPr>
          <p:cNvPicPr>
            <a:picLocks noChangeAspect="1"/>
          </p:cNvPicPr>
          <p:nvPr/>
        </p:nvPicPr>
        <p:blipFill>
          <a:blip r:embed="rId4"/>
          <a:stretch>
            <a:fillRect/>
          </a:stretch>
        </p:blipFill>
        <p:spPr>
          <a:xfrm>
            <a:off x="181401" y="1508715"/>
            <a:ext cx="8341404" cy="5269545"/>
          </a:xfrm>
          <a:prstGeom prst="rect">
            <a:avLst/>
          </a:prstGeom>
        </p:spPr>
      </p:pic>
      <p:pic>
        <p:nvPicPr>
          <p:cNvPr id="2" name="Picture 1">
            <a:extLst>
              <a:ext uri="{FF2B5EF4-FFF2-40B4-BE49-F238E27FC236}">
                <a16:creationId xmlns:a16="http://schemas.microsoft.com/office/drawing/2014/main" id="{F41DE301-6833-6F0B-865A-A13E3536C0FE}"/>
              </a:ext>
            </a:extLst>
          </p:cNvPr>
          <p:cNvPicPr>
            <a:picLocks noChangeAspect="1"/>
          </p:cNvPicPr>
          <p:nvPr/>
        </p:nvPicPr>
        <p:blipFill rotWithShape="1">
          <a:blip r:embed="rId5"/>
          <a:srcRect l="21433" t="2519" r="16888"/>
          <a:stretch/>
        </p:blipFill>
        <p:spPr bwMode="auto">
          <a:xfrm>
            <a:off x="8787597" y="3838626"/>
            <a:ext cx="3099603" cy="2778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948296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30716-5389-85C9-9F24-D21EDADD44D5}"/>
              </a:ext>
            </a:extLst>
          </p:cNvPr>
          <p:cNvPicPr>
            <a:picLocks noChangeAspect="1"/>
          </p:cNvPicPr>
          <p:nvPr/>
        </p:nvPicPr>
        <p:blipFill rotWithShape="1">
          <a:blip r:embed="rId3"/>
          <a:srcRect/>
          <a:stretch/>
        </p:blipFill>
        <p:spPr>
          <a:xfrm>
            <a:off x="20" y="10"/>
            <a:ext cx="12191980" cy="6857990"/>
          </a:xfrm>
          <a:prstGeom prst="rect">
            <a:avLst/>
          </a:prstGeom>
          <a:noFill/>
        </p:spPr>
      </p:pic>
    </p:spTree>
    <p:extLst>
      <p:ext uri="{BB962C8B-B14F-4D97-AF65-F5344CB8AC3E}">
        <p14:creationId xmlns:p14="http://schemas.microsoft.com/office/powerpoint/2010/main" val="1896442542"/>
      </p:ext>
    </p:extLst>
  </p:cSld>
  <p:clrMapOvr>
    <a:masterClrMapping/>
  </p:clrMapOvr>
  <mc:AlternateContent xmlns:mc="http://schemas.openxmlformats.org/markup-compatibility/2006" xmlns:p14="http://schemas.microsoft.com/office/powerpoint/2010/main">
    <mc:Choice Requires="p14">
      <p:transition p14:dur="200" advTm="38068"/>
    </mc:Choice>
    <mc:Fallback xmlns="">
      <p:transition advTm="3806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0323" y="4772334"/>
            <a:ext cx="7319518" cy="1600438"/>
          </a:xfrm>
          <a:prstGeom prst="rect">
            <a:avLst/>
          </a:prstGeom>
        </p:spPr>
        <p:txBody>
          <a:bodyPr wrap="square">
            <a:spAutoFit/>
          </a:bodyPr>
          <a:lstStyle/>
          <a:p>
            <a:pPr algn="ctr"/>
            <a:r>
              <a:rPr lang="en-NA" sz="2000" dirty="0">
                <a:solidFill>
                  <a:schemeClr val="tx1">
                    <a:lumMod val="85000"/>
                    <a:lumOff val="15000"/>
                  </a:schemeClr>
                </a:solidFill>
              </a:rPr>
              <a:t>Mr. </a:t>
            </a:r>
            <a:r>
              <a:rPr lang="en-ZA" sz="2000" dirty="0">
                <a:solidFill>
                  <a:schemeClr val="tx1">
                    <a:lumMod val="85000"/>
                    <a:lumOff val="15000"/>
                  </a:schemeClr>
                </a:solidFill>
              </a:rPr>
              <a:t>Tapiwa</a:t>
            </a:r>
            <a:r>
              <a:rPr lang="en-NA" sz="2000" dirty="0">
                <a:solidFill>
                  <a:schemeClr val="tx1">
                    <a:lumMod val="85000"/>
                    <a:lumOff val="15000"/>
                  </a:schemeClr>
                </a:solidFill>
              </a:rPr>
              <a:t>.</a:t>
            </a:r>
            <a:r>
              <a:rPr lang="en-ZA" sz="2000" dirty="0">
                <a:solidFill>
                  <a:schemeClr val="tx1">
                    <a:lumMod val="85000"/>
                    <a:lumOff val="15000"/>
                  </a:schemeClr>
                </a:solidFill>
              </a:rPr>
              <a:t> A</a:t>
            </a:r>
            <a:r>
              <a:rPr lang="en-NA" sz="2000" dirty="0">
                <a:solidFill>
                  <a:schemeClr val="tx1">
                    <a:lumMod val="85000"/>
                    <a:lumOff val="15000"/>
                  </a:schemeClr>
                </a:solidFill>
              </a:rPr>
              <a:t>.</a:t>
            </a:r>
            <a:r>
              <a:rPr lang="en-ZA" sz="2000" dirty="0">
                <a:solidFill>
                  <a:schemeClr val="tx1">
                    <a:lumMod val="85000"/>
                    <a:lumOff val="15000"/>
                  </a:schemeClr>
                </a:solidFill>
              </a:rPr>
              <a:t> M</a:t>
            </a:r>
            <a:r>
              <a:rPr lang="en-NA" sz="2000" dirty="0">
                <a:solidFill>
                  <a:schemeClr val="tx1">
                    <a:lumMod val="85000"/>
                    <a:lumOff val="15000"/>
                  </a:schemeClr>
                </a:solidFill>
              </a:rPr>
              <a:t>.</a:t>
            </a:r>
            <a:r>
              <a:rPr lang="en-ZA" sz="2000" dirty="0">
                <a:solidFill>
                  <a:schemeClr val="tx1">
                    <a:lumMod val="85000"/>
                    <a:lumOff val="15000"/>
                  </a:schemeClr>
                </a:solidFill>
              </a:rPr>
              <a:t> Makiwa </a:t>
            </a:r>
          </a:p>
          <a:p>
            <a:pPr algn="ctr"/>
            <a:r>
              <a:rPr lang="en-ZA" sz="2000" dirty="0">
                <a:solidFill>
                  <a:schemeClr val="tx1">
                    <a:lumMod val="85000"/>
                    <a:lumOff val="15000"/>
                  </a:schemeClr>
                </a:solidFill>
              </a:rPr>
              <a:t>Community Conservation Fund of Namibia</a:t>
            </a:r>
            <a:r>
              <a:rPr lang="en-NA" sz="2000" dirty="0">
                <a:solidFill>
                  <a:schemeClr val="tx1">
                    <a:lumMod val="85000"/>
                    <a:lumOff val="15000"/>
                  </a:schemeClr>
                </a:solidFill>
              </a:rPr>
              <a:t> (CCFN)- CEO</a:t>
            </a:r>
          </a:p>
          <a:p>
            <a:pPr algn="ctr"/>
            <a:r>
              <a:rPr lang="en-ZA" sz="2000" dirty="0">
                <a:solidFill>
                  <a:schemeClr val="tx1">
                    <a:lumMod val="85000"/>
                    <a:lumOff val="15000"/>
                  </a:schemeClr>
                </a:solidFill>
                <a:hlinkClick r:id="rId3"/>
              </a:rPr>
              <a:t>ceo@ccf-namibia.org</a:t>
            </a:r>
            <a:endParaRPr lang="en-ZA" sz="2000" dirty="0">
              <a:solidFill>
                <a:schemeClr val="tx1">
                  <a:lumMod val="85000"/>
                  <a:lumOff val="15000"/>
                </a:schemeClr>
              </a:solidFill>
            </a:endParaRPr>
          </a:p>
          <a:p>
            <a:pPr algn="ctr"/>
            <a:r>
              <a:rPr lang="en-ZA" sz="2000" dirty="0">
                <a:solidFill>
                  <a:schemeClr val="tx1">
                    <a:lumMod val="85000"/>
                    <a:lumOff val="15000"/>
                  </a:schemeClr>
                </a:solidFill>
                <a:hlinkClick r:id="rId4"/>
              </a:rPr>
              <a:t>www.ccf-namibia.org</a:t>
            </a:r>
            <a:endParaRPr lang="en-ZA" sz="2000" dirty="0">
              <a:solidFill>
                <a:schemeClr val="tx1">
                  <a:lumMod val="85000"/>
                  <a:lumOff val="15000"/>
                </a:schemeClr>
              </a:solidFill>
            </a:endParaRPr>
          </a:p>
          <a:p>
            <a:pPr algn="ctr"/>
            <a:endParaRPr lang="en-ZA" dirty="0">
              <a:solidFill>
                <a:schemeClr val="tx1">
                  <a:lumMod val="85000"/>
                  <a:lumOff val="15000"/>
                </a:schemeClr>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9700" y="1601338"/>
            <a:ext cx="1734373" cy="2459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6093" y="1722782"/>
            <a:ext cx="3229907" cy="2218026"/>
          </a:xfrm>
          <a:prstGeom prst="rect">
            <a:avLst/>
          </a:prstGeom>
        </p:spPr>
      </p:pic>
      <p:sp>
        <p:nvSpPr>
          <p:cNvPr id="3" name="Rectangle 2">
            <a:extLst>
              <a:ext uri="{FF2B5EF4-FFF2-40B4-BE49-F238E27FC236}">
                <a16:creationId xmlns:a16="http://schemas.microsoft.com/office/drawing/2014/main" id="{BC5126C8-28DB-3FD8-0EB2-584A9E14DC6E}"/>
              </a:ext>
            </a:extLst>
          </p:cNvPr>
          <p:cNvSpPr/>
          <p:nvPr/>
        </p:nvSpPr>
        <p:spPr>
          <a:xfrm>
            <a:off x="1929023" y="508467"/>
            <a:ext cx="7319518" cy="677108"/>
          </a:xfrm>
          <a:prstGeom prst="rect">
            <a:avLst/>
          </a:prstGeom>
        </p:spPr>
        <p:txBody>
          <a:bodyPr wrap="square">
            <a:spAutoFit/>
          </a:bodyPr>
          <a:lstStyle/>
          <a:p>
            <a:pPr algn="ctr"/>
            <a:r>
              <a:rPr lang="en-NA" sz="2000" b="1" dirty="0">
                <a:solidFill>
                  <a:schemeClr val="tx1">
                    <a:lumMod val="85000"/>
                    <a:lumOff val="15000"/>
                  </a:schemeClr>
                </a:solidFill>
              </a:rPr>
              <a:t>QUESTIONS</a:t>
            </a:r>
            <a:endParaRPr lang="en-ZA" sz="2000" b="1" dirty="0">
              <a:solidFill>
                <a:schemeClr val="tx1">
                  <a:lumMod val="85000"/>
                  <a:lumOff val="15000"/>
                </a:schemeClr>
              </a:solidFill>
            </a:endParaRPr>
          </a:p>
          <a:p>
            <a:pPr algn="ctr"/>
            <a:endParaRPr lang="en-ZA" dirty="0">
              <a:solidFill>
                <a:schemeClr val="tx1">
                  <a:lumMod val="85000"/>
                  <a:lumOff val="15000"/>
                </a:schemeClr>
              </a:solidFill>
            </a:endParaRPr>
          </a:p>
        </p:txBody>
      </p:sp>
    </p:spTree>
    <p:custDataLst>
      <p:tags r:id="rId1"/>
    </p:custDataLst>
    <p:extLst>
      <p:ext uri="{BB962C8B-B14F-4D97-AF65-F5344CB8AC3E}">
        <p14:creationId xmlns:p14="http://schemas.microsoft.com/office/powerpoint/2010/main" val="2055922187"/>
      </p:ext>
    </p:extLst>
  </p:cSld>
  <p:clrMapOvr>
    <a:masterClrMapping/>
  </p:clrMapOvr>
  <mc:AlternateContent xmlns:mc="http://schemas.openxmlformats.org/markup-compatibility/2006" xmlns:p14="http://schemas.microsoft.com/office/powerpoint/2010/main">
    <mc:Choice Requires="p14">
      <p:transition p14:dur="100" advTm="12115"/>
    </mc:Choice>
    <mc:Fallback xmlns="">
      <p:transition advTm="121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C6A8BB-D192-AAE7-5652-88CD474B45BF}"/>
              </a:ext>
            </a:extLst>
          </p:cNvPr>
          <p:cNvPicPr>
            <a:picLocks noGrp="1" noChangeAspect="1"/>
          </p:cNvPicPr>
          <p:nvPr>
            <p:ph idx="1"/>
          </p:nvPr>
        </p:nvPicPr>
        <p:blipFill>
          <a:blip r:embed="rId2"/>
          <a:stretch>
            <a:fillRect/>
          </a:stretch>
        </p:blipFill>
        <p:spPr>
          <a:xfrm>
            <a:off x="5928190" y="-18417"/>
            <a:ext cx="6302716" cy="6876417"/>
          </a:xfrm>
        </p:spPr>
      </p:pic>
      <p:pic>
        <p:nvPicPr>
          <p:cNvPr id="7" name="Picture 6">
            <a:extLst>
              <a:ext uri="{FF2B5EF4-FFF2-40B4-BE49-F238E27FC236}">
                <a16:creationId xmlns:a16="http://schemas.microsoft.com/office/drawing/2014/main" id="{EF50DEF3-1EFD-26B5-D473-5815718DC607}"/>
              </a:ext>
            </a:extLst>
          </p:cNvPr>
          <p:cNvPicPr>
            <a:picLocks noChangeAspect="1"/>
          </p:cNvPicPr>
          <p:nvPr/>
        </p:nvPicPr>
        <p:blipFill>
          <a:blip r:embed="rId3"/>
          <a:stretch>
            <a:fillRect/>
          </a:stretch>
        </p:blipFill>
        <p:spPr>
          <a:xfrm>
            <a:off x="1057275" y="2508553"/>
            <a:ext cx="5038725" cy="2066925"/>
          </a:xfrm>
          <a:prstGeom prst="rect">
            <a:avLst/>
          </a:prstGeom>
        </p:spPr>
      </p:pic>
    </p:spTree>
    <p:extLst>
      <p:ext uri="{BB962C8B-B14F-4D97-AF65-F5344CB8AC3E}">
        <p14:creationId xmlns:p14="http://schemas.microsoft.com/office/powerpoint/2010/main" val="2139892111"/>
      </p:ext>
    </p:extLst>
  </p:cSld>
  <p:clrMapOvr>
    <a:masterClrMapping/>
  </p:clrMapOvr>
  <mc:AlternateContent xmlns:mc="http://schemas.openxmlformats.org/markup-compatibility/2006" xmlns:p14="http://schemas.microsoft.com/office/powerpoint/2010/main">
    <mc:Choice Requires="p14">
      <p:transition p14:dur="100" advTm="10267"/>
    </mc:Choice>
    <mc:Fallback xmlns="">
      <p:transition advTm="102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344" y="1459601"/>
            <a:ext cx="8856377" cy="4517409"/>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CE03E370-5564-45F0-942B-5607D9FD72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4533" y="0"/>
            <a:ext cx="7497467" cy="6858000"/>
          </a:xfrm>
          <a:prstGeom prst="rect">
            <a:avLst/>
          </a:prstGeom>
        </p:spPr>
      </p:pic>
      <p:sp>
        <p:nvSpPr>
          <p:cNvPr id="6" name="Content Placeholder 2">
            <a:extLst>
              <a:ext uri="{FF2B5EF4-FFF2-40B4-BE49-F238E27FC236}">
                <a16:creationId xmlns:a16="http://schemas.microsoft.com/office/drawing/2014/main" id="{4C7DD115-742F-D3C0-23FF-3576C0FDF49A}"/>
              </a:ext>
            </a:extLst>
          </p:cNvPr>
          <p:cNvSpPr txBox="1">
            <a:spLocks/>
          </p:cNvSpPr>
          <p:nvPr/>
        </p:nvSpPr>
        <p:spPr>
          <a:xfrm>
            <a:off x="266344" y="1816100"/>
            <a:ext cx="4546956" cy="37592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NA" dirty="0"/>
              <a:t>Total Conservation Statistics</a:t>
            </a:r>
          </a:p>
          <a:p>
            <a:r>
              <a:rPr lang="en-NA" dirty="0"/>
              <a:t>+/-21% - National Parks</a:t>
            </a:r>
          </a:p>
          <a:p>
            <a:r>
              <a:rPr lang="en-NA" dirty="0"/>
              <a:t>+/-21% - Community Based</a:t>
            </a:r>
            <a:endParaRPr lang="en-US" dirty="0"/>
          </a:p>
          <a:p>
            <a:r>
              <a:rPr lang="en-NA" dirty="0"/>
              <a:t>+/- 42% total country</a:t>
            </a:r>
          </a:p>
          <a:p>
            <a:endParaRPr lang="en-NA" dirty="0"/>
          </a:p>
          <a:p>
            <a:pPr marL="0" indent="0">
              <a:buNone/>
            </a:pPr>
            <a:r>
              <a:rPr lang="en-NA" dirty="0"/>
              <a:t>CBNRM – CCFN and other organizations</a:t>
            </a:r>
          </a:p>
          <a:p>
            <a:r>
              <a:rPr lang="en-NA" dirty="0"/>
              <a:t>86 conservancies, 45 comm forests</a:t>
            </a:r>
          </a:p>
          <a:p>
            <a:r>
              <a:rPr lang="en-NA" dirty="0"/>
              <a:t>About 220 000 residents</a:t>
            </a:r>
          </a:p>
          <a:p>
            <a:r>
              <a:rPr lang="en-NA" dirty="0"/>
              <a:t>16mil ha of comm conservation land</a:t>
            </a:r>
          </a:p>
          <a:p>
            <a:r>
              <a:rPr lang="en-NA" dirty="0"/>
              <a:t>“Contrasting beautiful Namibia”, varied eco-systems</a:t>
            </a:r>
            <a:endParaRPr lang="en-US" dirty="0"/>
          </a:p>
        </p:txBody>
      </p:sp>
    </p:spTree>
    <p:extLst>
      <p:ext uri="{BB962C8B-B14F-4D97-AF65-F5344CB8AC3E}">
        <p14:creationId xmlns:p14="http://schemas.microsoft.com/office/powerpoint/2010/main" val="3930848018"/>
      </p:ext>
    </p:extLst>
  </p:cSld>
  <p:clrMapOvr>
    <a:masterClrMapping/>
  </p:clrMapOvr>
  <mc:AlternateContent xmlns:mc="http://schemas.openxmlformats.org/markup-compatibility/2006" xmlns:p14="http://schemas.microsoft.com/office/powerpoint/2010/main">
    <mc:Choice Requires="p14">
      <p:transition p14:dur="100" advTm="16635"/>
    </mc:Choice>
    <mc:Fallback xmlns="">
      <p:transition advTm="1663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97F7-F281-4FFE-9478-DE7AD0A25C69}"/>
              </a:ext>
            </a:extLst>
          </p:cNvPr>
          <p:cNvSpPr>
            <a:spLocks noGrp="1"/>
          </p:cNvSpPr>
          <p:nvPr>
            <p:ph type="title"/>
          </p:nvPr>
        </p:nvSpPr>
        <p:spPr/>
        <p:txBody>
          <a:bodyPr/>
          <a:lstStyle/>
          <a:p>
            <a:endParaRPr lang="en-NA"/>
          </a:p>
        </p:txBody>
      </p:sp>
      <p:pic>
        <p:nvPicPr>
          <p:cNvPr id="5" name="Content Placeholder 4">
            <a:extLst>
              <a:ext uri="{FF2B5EF4-FFF2-40B4-BE49-F238E27FC236}">
                <a16:creationId xmlns:a16="http://schemas.microsoft.com/office/drawing/2014/main" id="{BDB7E8D1-BBE8-46FF-B2D4-94120CDFD4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a:extLst>
              <a:ext uri="{FF2B5EF4-FFF2-40B4-BE49-F238E27FC236}">
                <a16:creationId xmlns:a16="http://schemas.microsoft.com/office/drawing/2014/main" id="{54386217-C49B-C11C-F61C-D6F54F298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028"/>
            <a:ext cx="2674012" cy="2445943"/>
          </a:xfrm>
          <a:prstGeom prst="rect">
            <a:avLst/>
          </a:prstGeom>
        </p:spPr>
      </p:pic>
    </p:spTree>
    <p:extLst>
      <p:ext uri="{BB962C8B-B14F-4D97-AF65-F5344CB8AC3E}">
        <p14:creationId xmlns:p14="http://schemas.microsoft.com/office/powerpoint/2010/main" val="98250764"/>
      </p:ext>
    </p:extLst>
  </p:cSld>
  <p:clrMapOvr>
    <a:masterClrMapping/>
  </p:clrMapOvr>
  <mc:AlternateContent xmlns:mc="http://schemas.openxmlformats.org/markup-compatibility/2006" xmlns:p14="http://schemas.microsoft.com/office/powerpoint/2010/main">
    <mc:Choice Requires="p14">
      <p:transition p14:dur="100" advTm="5372"/>
    </mc:Choice>
    <mc:Fallback xmlns="">
      <p:transition advTm="53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8074-A418-4F5A-A6CE-C052F9F7701A}"/>
              </a:ext>
            </a:extLst>
          </p:cNvPr>
          <p:cNvSpPr>
            <a:spLocks noGrp="1"/>
          </p:cNvSpPr>
          <p:nvPr>
            <p:ph type="title"/>
          </p:nvPr>
        </p:nvSpPr>
        <p:spPr/>
        <p:txBody>
          <a:bodyPr/>
          <a:lstStyle/>
          <a:p>
            <a:endParaRPr lang="en-NA"/>
          </a:p>
        </p:txBody>
      </p:sp>
      <p:pic>
        <p:nvPicPr>
          <p:cNvPr id="5" name="Content Placeholder 4">
            <a:extLst>
              <a:ext uri="{FF2B5EF4-FFF2-40B4-BE49-F238E27FC236}">
                <a16:creationId xmlns:a16="http://schemas.microsoft.com/office/drawing/2014/main" id="{3FF2BDA0-12EA-4F26-99D6-90F74FA3A4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773" y="308224"/>
            <a:ext cx="12192000" cy="6877116"/>
          </a:xfrm>
          <a:prstGeom prst="rect">
            <a:avLst/>
          </a:prstGeom>
        </p:spPr>
      </p:pic>
      <p:pic>
        <p:nvPicPr>
          <p:cNvPr id="3" name="Picture 2">
            <a:extLst>
              <a:ext uri="{FF2B5EF4-FFF2-40B4-BE49-F238E27FC236}">
                <a16:creationId xmlns:a16="http://schemas.microsoft.com/office/drawing/2014/main" id="{8E4F8B73-EBD3-9FA3-1C03-EDDD54047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563" y="308224"/>
            <a:ext cx="2879496" cy="2633901"/>
          </a:xfrm>
          <a:prstGeom prst="rect">
            <a:avLst/>
          </a:prstGeom>
        </p:spPr>
      </p:pic>
    </p:spTree>
    <p:extLst>
      <p:ext uri="{BB962C8B-B14F-4D97-AF65-F5344CB8AC3E}">
        <p14:creationId xmlns:p14="http://schemas.microsoft.com/office/powerpoint/2010/main" val="1160177818"/>
      </p:ext>
    </p:extLst>
  </p:cSld>
  <p:clrMapOvr>
    <a:masterClrMapping/>
  </p:clrMapOvr>
  <mc:AlternateContent xmlns:mc="http://schemas.openxmlformats.org/markup-compatibility/2006" xmlns:p14="http://schemas.microsoft.com/office/powerpoint/2010/main">
    <mc:Choice Requires="p14">
      <p:transition p14:dur="100" advTm="4428"/>
    </mc:Choice>
    <mc:Fallback xmlns="">
      <p:transition advTm="442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43F5-2C3A-4E6A-A644-094EF080D4F9}"/>
              </a:ext>
            </a:extLst>
          </p:cNvPr>
          <p:cNvSpPr>
            <a:spLocks noGrp="1"/>
          </p:cNvSpPr>
          <p:nvPr>
            <p:ph type="title"/>
          </p:nvPr>
        </p:nvSpPr>
        <p:spPr/>
        <p:txBody>
          <a:bodyPr/>
          <a:lstStyle/>
          <a:p>
            <a:endParaRPr lang="en-NA" dirty="0"/>
          </a:p>
        </p:txBody>
      </p:sp>
      <p:pic>
        <p:nvPicPr>
          <p:cNvPr id="5" name="Picture 7" descr="R13757-1">
            <a:extLst>
              <a:ext uri="{FF2B5EF4-FFF2-40B4-BE49-F238E27FC236}">
                <a16:creationId xmlns:a16="http://schemas.microsoft.com/office/drawing/2014/main" id="{83BB8036-CBB7-4273-9468-7C26C61267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864" r="16551" b="11838"/>
          <a:stretch>
            <a:fillRect/>
          </a:stretch>
        </p:blipFill>
        <p:spPr bwMode="auto">
          <a:xfrm>
            <a:off x="0" y="-52271"/>
            <a:ext cx="12192000" cy="688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E05D746-FD30-BDB7-6C1B-93F4076BA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1084" y="4392865"/>
            <a:ext cx="2670916" cy="2443111"/>
          </a:xfrm>
          <a:prstGeom prst="rect">
            <a:avLst/>
          </a:prstGeom>
        </p:spPr>
      </p:pic>
    </p:spTree>
    <p:extLst>
      <p:ext uri="{BB962C8B-B14F-4D97-AF65-F5344CB8AC3E}">
        <p14:creationId xmlns:p14="http://schemas.microsoft.com/office/powerpoint/2010/main" val="4145163042"/>
      </p:ext>
    </p:extLst>
  </p:cSld>
  <p:clrMapOvr>
    <a:masterClrMapping/>
  </p:clrMapOvr>
  <mc:AlternateContent xmlns:mc="http://schemas.openxmlformats.org/markup-compatibility/2006" xmlns:p14="http://schemas.microsoft.com/office/powerpoint/2010/main">
    <mc:Choice Requires="p14">
      <p:transition p14:dur="100" advTm="6957"/>
    </mc:Choice>
    <mc:Fallback xmlns="">
      <p:transition advTm="695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0582-F3F0-45F6-97DC-14900BB85D3E}"/>
              </a:ext>
            </a:extLst>
          </p:cNvPr>
          <p:cNvSpPr>
            <a:spLocks noGrp="1"/>
          </p:cNvSpPr>
          <p:nvPr>
            <p:ph type="title"/>
          </p:nvPr>
        </p:nvSpPr>
        <p:spPr/>
        <p:txBody>
          <a:bodyPr/>
          <a:lstStyle/>
          <a:p>
            <a:endParaRPr lang="en-NA"/>
          </a:p>
        </p:txBody>
      </p:sp>
      <p:sp>
        <p:nvSpPr>
          <p:cNvPr id="3" name="Content Placeholder 2">
            <a:extLst>
              <a:ext uri="{FF2B5EF4-FFF2-40B4-BE49-F238E27FC236}">
                <a16:creationId xmlns:a16="http://schemas.microsoft.com/office/drawing/2014/main" id="{13ECE593-E4A6-426C-8BE6-E55CC4CED8F0}"/>
              </a:ext>
            </a:extLst>
          </p:cNvPr>
          <p:cNvSpPr>
            <a:spLocks noGrp="1"/>
          </p:cNvSpPr>
          <p:nvPr>
            <p:ph idx="1"/>
          </p:nvPr>
        </p:nvSpPr>
        <p:spPr/>
        <p:txBody>
          <a:bodyPr/>
          <a:lstStyle/>
          <a:p>
            <a:endParaRPr lang="en-NA" dirty="0"/>
          </a:p>
        </p:txBody>
      </p:sp>
      <p:pic>
        <p:nvPicPr>
          <p:cNvPr id="4" name="Picture 3" descr="E:\Denver_updated\Oryx (2) high res.jpg">
            <a:extLst>
              <a:ext uri="{FF2B5EF4-FFF2-40B4-BE49-F238E27FC236}">
                <a16:creationId xmlns:a16="http://schemas.microsoft.com/office/drawing/2014/main" id="{A73F239C-0CF3-4C14-A28D-46AA82DE3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05" r="3740"/>
          <a:stretch>
            <a:fillRect/>
          </a:stretch>
        </p:blipFill>
        <p:spPr bwMode="auto">
          <a:xfrm>
            <a:off x="0" y="0"/>
            <a:ext cx="12192000" cy="68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9734F61-1E1E-F2AA-6CBC-C187EF386C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02" y="4224099"/>
            <a:ext cx="2879496" cy="2633901"/>
          </a:xfrm>
          <a:prstGeom prst="rect">
            <a:avLst/>
          </a:prstGeom>
        </p:spPr>
      </p:pic>
    </p:spTree>
    <p:extLst>
      <p:ext uri="{BB962C8B-B14F-4D97-AF65-F5344CB8AC3E}">
        <p14:creationId xmlns:p14="http://schemas.microsoft.com/office/powerpoint/2010/main" val="3984666437"/>
      </p:ext>
    </p:extLst>
  </p:cSld>
  <p:clrMapOvr>
    <a:masterClrMapping/>
  </p:clrMapOvr>
  <mc:AlternateContent xmlns:mc="http://schemas.openxmlformats.org/markup-compatibility/2006" xmlns:p14="http://schemas.microsoft.com/office/powerpoint/2010/main">
    <mc:Choice Requires="p14">
      <p:transition p14:dur="100" advTm="6690"/>
    </mc:Choice>
    <mc:Fallback xmlns="">
      <p:transition advTm="6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41"/>
            <a:ext cx="12192000" cy="6837760"/>
          </a:xfrm>
          <a:prstGeom prst="rect">
            <a:avLst/>
          </a:prstGeom>
        </p:spPr>
      </p:pic>
    </p:spTree>
    <p:extLst>
      <p:ext uri="{BB962C8B-B14F-4D97-AF65-F5344CB8AC3E}">
        <p14:creationId xmlns:p14="http://schemas.microsoft.com/office/powerpoint/2010/main" val="1208420775"/>
      </p:ext>
    </p:extLst>
  </p:cSld>
  <p:clrMapOvr>
    <a:masterClrMapping/>
  </p:clrMapOvr>
  <mc:AlternateContent xmlns:mc="http://schemas.openxmlformats.org/markup-compatibility/2006" xmlns:p14="http://schemas.microsoft.com/office/powerpoint/2010/main">
    <mc:Choice Requires="p14">
      <p:transition p14:dur="100" advClick="0" advTm="9845">
        <p:wipe/>
      </p:transition>
    </mc:Choice>
    <mc:Fallback xmlns="">
      <p:transition advClick="0" advTm="9845">
        <p:wip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9"/>
</p:tagLst>
</file>

<file path=ppt/tags/tag2.xml><?xml version="1.0" encoding="utf-8"?>
<p:tagLst xmlns:a="http://schemas.openxmlformats.org/drawingml/2006/main" xmlns:r="http://schemas.openxmlformats.org/officeDocument/2006/relationships" xmlns:p="http://schemas.openxmlformats.org/presentationml/2006/main">
  <p:tag name="TIMING" val="|10.9"/>
</p:tagLst>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6793</TotalTime>
  <Words>1988</Words>
  <Application>Microsoft Office PowerPoint</Application>
  <PresentationFormat>Widescreen</PresentationFormat>
  <Paragraphs>180</Paragraphs>
  <Slides>28</Slides>
  <Notes>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vt:lpstr>
      <vt:lpstr>Calibri</vt:lpstr>
      <vt:lpstr>Franklin Gothic Book</vt:lpstr>
      <vt:lpstr>Symbol</vt:lpstr>
      <vt:lpstr>Trebuchet MS</vt:lpstr>
      <vt:lpstr>Wingdings 3</vt:lpstr>
      <vt:lpstr>Facet</vt:lpstr>
      <vt:lpstr>Wildlife Credits  as a Payments for Ecosystem Services in Namibia – An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Wildlife Credits Namibia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Documents to be completed and signed</dc:title>
  <dc:creator>Taps</dc:creator>
  <cp:lastModifiedBy>Tapiwa Makiwa</cp:lastModifiedBy>
  <cp:revision>77</cp:revision>
  <dcterms:created xsi:type="dcterms:W3CDTF">2018-06-19T06:34:40Z</dcterms:created>
  <dcterms:modified xsi:type="dcterms:W3CDTF">2023-09-27T05:49:28Z</dcterms:modified>
</cp:coreProperties>
</file>